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6" r:id="rId21"/>
    <p:sldId id="277"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6" r:id="rId38"/>
    <p:sldId id="295" r:id="rId39"/>
    <p:sldId id="297" r:id="rId40"/>
    <p:sldId id="298" r:id="rId41"/>
    <p:sldId id="299" r:id="rId42"/>
    <p:sldId id="300" r:id="rId43"/>
    <p:sldId id="301" r:id="rId44"/>
    <p:sldId id="302" r:id="rId45"/>
    <p:sldId id="304" r:id="rId46"/>
    <p:sldId id="305" r:id="rId47"/>
    <p:sldId id="278"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6" r:id="rId68"/>
    <p:sldId id="327" r:id="rId69"/>
    <p:sldId id="328" r:id="rId70"/>
    <p:sldId id="279" r:id="rId71"/>
    <p:sldId id="329" r:id="rId72"/>
    <p:sldId id="330" r:id="rId73"/>
    <p:sldId id="332" r:id="rId74"/>
    <p:sldId id="333" r:id="rId75"/>
    <p:sldId id="334" r:id="rId76"/>
    <p:sldId id="335" r:id="rId77"/>
    <p:sldId id="336" r:id="rId78"/>
    <p:sldId id="337" r:id="rId79"/>
    <p:sldId id="338" r:id="rId80"/>
    <p:sldId id="339" r:id="rId81"/>
    <p:sldId id="340" r:id="rId82"/>
    <p:sldId id="341" r:id="rId83"/>
    <p:sldId id="342" r:id="rId84"/>
    <p:sldId id="343" r:id="rId85"/>
    <p:sldId id="331"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DFA45C4-2D32-7346-954E-DC06BA3B3E27}">
          <p14:sldIdLst>
            <p14:sldId id="256"/>
            <p14:sldId id="257"/>
            <p14:sldId id="258"/>
            <p14:sldId id="259"/>
            <p14:sldId id="260"/>
            <p14:sldId id="261"/>
            <p14:sldId id="262"/>
          </p14:sldIdLst>
        </p14:section>
        <p14:section name="Punch Cards" id="{7B0D4E70-912D-2A40-B7EE-FE410C0D397E}">
          <p14:sldIdLst>
            <p14:sldId id="263"/>
            <p14:sldId id="264"/>
            <p14:sldId id="265"/>
            <p14:sldId id="266"/>
            <p14:sldId id="267"/>
            <p14:sldId id="268"/>
            <p14:sldId id="269"/>
            <p14:sldId id="270"/>
            <p14:sldId id="271"/>
            <p14:sldId id="272"/>
            <p14:sldId id="273"/>
          </p14:sldIdLst>
        </p14:section>
        <p14:section name="1st Generation" id="{2EA1AFAB-058A-CB4A-BEAF-3426A1071678}">
          <p14:sldIdLst>
            <p14:sldId id="275"/>
          </p14:sldIdLst>
        </p14:section>
        <p14:section name="SCCS" id="{2AE7CF06-FF89-9F4D-B566-F0FF3EA3964F}">
          <p14:sldIdLst>
            <p14:sldId id="276"/>
            <p14:sldId id="277"/>
            <p14:sldId id="280"/>
            <p14:sldId id="281"/>
            <p14:sldId id="282"/>
            <p14:sldId id="283"/>
            <p14:sldId id="284"/>
            <p14:sldId id="285"/>
            <p14:sldId id="286"/>
            <p14:sldId id="287"/>
            <p14:sldId id="288"/>
            <p14:sldId id="289"/>
            <p14:sldId id="290"/>
            <p14:sldId id="291"/>
            <p14:sldId id="292"/>
          </p14:sldIdLst>
        </p14:section>
        <p14:section name="RCS" id="{09AB46B7-2303-0A4B-B058-0B335AADBF89}">
          <p14:sldIdLst>
            <p14:sldId id="293"/>
            <p14:sldId id="294"/>
            <p14:sldId id="296"/>
            <p14:sldId id="295"/>
            <p14:sldId id="297"/>
            <p14:sldId id="298"/>
            <p14:sldId id="299"/>
            <p14:sldId id="300"/>
            <p14:sldId id="301"/>
            <p14:sldId id="302"/>
            <p14:sldId id="304"/>
            <p14:sldId id="305"/>
          </p14:sldIdLst>
        </p14:section>
        <p14:section name="2nd Generation" id="{45209AC7-80F2-EA4F-8C77-BCCDEF1898C9}">
          <p14:sldIdLst>
            <p14:sldId id="278"/>
          </p14:sldIdLst>
        </p14:section>
        <p14:section name="CVS" id="{7FD9FED3-F163-314E-B749-A1808776DC48}">
          <p14:sldIdLst>
            <p14:sldId id="306"/>
            <p14:sldId id="307"/>
            <p14:sldId id="308"/>
            <p14:sldId id="309"/>
            <p14:sldId id="310"/>
            <p14:sldId id="311"/>
            <p14:sldId id="312"/>
            <p14:sldId id="313"/>
            <p14:sldId id="314"/>
            <p14:sldId id="315"/>
          </p14:sldIdLst>
        </p14:section>
        <p14:section name="SVN" id="{BC025DD9-1E8E-FD43-A221-74130B496E69}">
          <p14:sldIdLst>
            <p14:sldId id="316"/>
            <p14:sldId id="317"/>
            <p14:sldId id="318"/>
            <p14:sldId id="319"/>
            <p14:sldId id="320"/>
            <p14:sldId id="321"/>
            <p14:sldId id="322"/>
            <p14:sldId id="323"/>
            <p14:sldId id="324"/>
            <p14:sldId id="326"/>
            <p14:sldId id="327"/>
            <p14:sldId id="328"/>
          </p14:sldIdLst>
        </p14:section>
        <p14:section name="3rd Generation" id="{3D80A012-6C49-E449-B0B1-547ABBEAED84}">
          <p14:sldIdLst>
            <p14:sldId id="279"/>
          </p14:sldIdLst>
        </p14:section>
        <p14:section name="BitKeeper" id="{25428B06-4066-2B46-B95E-69E39AFB888D}">
          <p14:sldIdLst>
            <p14:sldId id="329"/>
            <p14:sldId id="330"/>
            <p14:sldId id="332"/>
            <p14:sldId id="333"/>
            <p14:sldId id="334"/>
            <p14:sldId id="335"/>
            <p14:sldId id="336"/>
            <p14:sldId id="337"/>
            <p14:sldId id="338"/>
            <p14:sldId id="339"/>
          </p14:sldIdLst>
        </p14:section>
        <p14:section name="Monotone" id="{1CDFD395-6915-6048-B992-3F58771214DE}">
          <p14:sldIdLst>
            <p14:sldId id="340"/>
            <p14:sldId id="341"/>
            <p14:sldId id="342"/>
            <p14:sldId id="343"/>
          </p14:sldIdLst>
        </p14:section>
        <p14:section name="Darcs" id="{D79CF682-882D-6541-863A-C88934B08C8E}">
          <p14:sldIdLst/>
        </p14:section>
        <p14:section name="Git" id="{2AEACCD0-27FF-BA48-B156-BA0F1C951CC6}">
          <p14:sldIdLst/>
        </p14:section>
        <p14:section name="Mercurial" id="{A329D574-3C92-B54D-BE77-E5A40CA1CDF8}">
          <p14:sldIdLst/>
        </p14:section>
        <p14:section name="Future" id="{A363C878-7C12-5A41-96AF-A075B2BE0081}">
          <p14:sldIdLst/>
        </p14:section>
        <p14:section name="Conclusion" id="{E370FA80-8018-4D4D-9B83-04C91347F92D}">
          <p14:sldIdLst>
            <p14:sldId id="33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44"/>
    <p:restoredTop sz="75191"/>
  </p:normalViewPr>
  <p:slideViewPr>
    <p:cSldViewPr snapToGrid="0" snapToObjects="1">
      <p:cViewPr varScale="1">
        <p:scale>
          <a:sx n="120" d="100"/>
          <a:sy n="120" d="100"/>
        </p:scale>
        <p:origin x="632" y="176"/>
      </p:cViewPr>
      <p:guideLst/>
    </p:cSldViewPr>
  </p:slideViewPr>
  <p:outlineViewPr>
    <p:cViewPr>
      <p:scale>
        <a:sx n="33" d="100"/>
        <a:sy n="33" d="100"/>
      </p:scale>
      <p:origin x="0" y="-14784"/>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A2267F-5241-B647-B332-FAE0EE674554}" type="datetimeFigureOut">
              <a:rPr lang="en-US" smtClean="0"/>
              <a:t>12/30/19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6354DD-F6CC-EB42-9131-304FDA262AAF}" type="slidenum">
              <a:rPr lang="en-US" smtClean="0"/>
              <a:t>‹#›</a:t>
            </a:fld>
            <a:endParaRPr lang="en-US"/>
          </a:p>
        </p:txBody>
      </p:sp>
    </p:spTree>
    <p:extLst>
      <p:ext uri="{BB962C8B-B14F-4D97-AF65-F5344CB8AC3E}">
        <p14:creationId xmlns:p14="http://schemas.microsoft.com/office/powerpoint/2010/main" val="3497410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Good morning. How is everybody doing? I would like to thank you for waking up early after the waterpark party last night and joining me this morning on the last day of CodeMash.</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a:t>
            </a:fld>
            <a:endParaRPr lang="en-US"/>
          </a:p>
        </p:txBody>
      </p:sp>
    </p:spTree>
    <p:extLst>
      <p:ext uri="{BB962C8B-B14F-4D97-AF65-F5344CB8AC3E}">
        <p14:creationId xmlns:p14="http://schemas.microsoft.com/office/powerpoint/2010/main" val="102468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now you have punch cards for your program, but could a computer directly run these punch cards? Look closely at the top of the card here. What do you see? Source code. The punch cards from the keypunch machine are just your source code in a format that can be fed into the computer. And what do we do with source code before the machine actually runs it? We compile. Some languages today still make this an explicit step. Some do it implicitly, but the code is always compiled before the machine can run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a:t>
            </a:fld>
            <a:endParaRPr lang="en-US"/>
          </a:p>
        </p:txBody>
      </p:sp>
    </p:spTree>
    <p:extLst>
      <p:ext uri="{BB962C8B-B14F-4D97-AF65-F5344CB8AC3E}">
        <p14:creationId xmlns:p14="http://schemas.microsoft.com/office/powerpoint/2010/main" val="1987757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you would take your punch card deck to the computer operator and they would attempt to compile it for you.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particular compiled card contains</a:t>
            </a:r>
            <a:r>
              <a:rPr lang="en-US" sz="1200" b="0" i="0" kern="1200" dirty="0">
                <a:solidFill>
                  <a:schemeClr val="tx1"/>
                </a:solidFill>
                <a:effectLst/>
                <a:latin typeface="+mn-lt"/>
                <a:ea typeface="+mn-ea"/>
                <a:cs typeface="+mn-cs"/>
              </a:rPr>
              <a:t> a self-loading IBM 1130 program that would copy the deck of cards placed after it in the input hopper.</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If you were incredibly lucky/good/fortunate to have a simple task, then your program would compile the first time. Let's assume it did compile correctly though. Next, the computer operator would load your deck of compiled punch cards into the machine to execute the program. You would then get your original deck, compiled deck, and printed output back.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Now, chances are good that your program didn't work correctly the first time. It almost never does and you have to remember that these programmers had no real time feedback. There was no test suite running constantly. No debugger. No IDE. Nothing. So, now we can finally get to the real problem. How did a programmer manage changes to their punch card deck?</a:t>
            </a:r>
          </a:p>
        </p:txBody>
      </p:sp>
      <p:sp>
        <p:nvSpPr>
          <p:cNvPr id="4" name="Slide Number Placeholder 3"/>
          <p:cNvSpPr>
            <a:spLocks noGrp="1"/>
          </p:cNvSpPr>
          <p:nvPr>
            <p:ph type="sldNum" sz="quarter" idx="5"/>
          </p:nvPr>
        </p:nvSpPr>
        <p:spPr/>
        <p:txBody>
          <a:bodyPr/>
          <a:lstStyle/>
          <a:p>
            <a:fld id="{5E6354DD-F6CC-EB42-9131-304FDA262AAF}" type="slidenum">
              <a:rPr lang="en-US" smtClean="0"/>
              <a:t>11</a:t>
            </a:fld>
            <a:endParaRPr lang="en-US"/>
          </a:p>
        </p:txBody>
      </p:sp>
    </p:spTree>
    <p:extLst>
      <p:ext uri="{BB962C8B-B14F-4D97-AF65-F5344CB8AC3E}">
        <p14:creationId xmlns:p14="http://schemas.microsoft.com/office/powerpoint/2010/main" val="165399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First, your helpful keypunch operator would often draw a diagonal line like this across the top of your cards. Now, if you dropped your deck, you could put it back in order by recreating the line. Not the most reassuring of systems, but it was a nice start for a new deck.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was also a machine to quickly create a copy of your deck, a punched card duplicator.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But what would happen when you start making edits to your deck. The keypunch operator shouldn't have to type up a new copy of your deck every time you make a change. As a programmer, you should be able to type up a new card as needed to insert into your deck. However, your line won't be very useful in that case. It will quickly become a jagged mess.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12</a:t>
            </a:fld>
            <a:endParaRPr lang="en-US"/>
          </a:p>
        </p:txBody>
      </p:sp>
    </p:spTree>
    <p:extLst>
      <p:ext uri="{BB962C8B-B14F-4D97-AF65-F5344CB8AC3E}">
        <p14:creationId xmlns:p14="http://schemas.microsoft.com/office/powerpoint/2010/main" val="502516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Does anybody know how many columns there are on a standard punch card? 80. If you look closely at this card, you will see the columns labeled at the bottom all the way to 80. However, it was common practice for compilers to only look at the first 72 columns on the card. So, that gives us 8 unused columns and those columns are the key to ordering the deck.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did not spend the time to get good at reading these cards, but apparently this is another Fortran card with the sequence number “PUX 430”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13</a:t>
            </a:fld>
            <a:endParaRPr lang="en-US"/>
          </a:p>
        </p:txBody>
      </p:sp>
    </p:spTree>
    <p:extLst>
      <p:ext uri="{BB962C8B-B14F-4D97-AF65-F5344CB8AC3E}">
        <p14:creationId xmlns:p14="http://schemas.microsoft.com/office/powerpoint/2010/main" val="750274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sz="1200" b="0" i="0" kern="1200" dirty="0">
                <a:solidFill>
                  <a:schemeClr val="tx1"/>
                </a:solidFill>
                <a:effectLst/>
                <a:latin typeface="+mn-lt"/>
                <a:ea typeface="+mn-ea"/>
                <a:cs typeface="+mn-cs"/>
              </a:rPr>
              <a:t>IBM 082 card sorter at the Living Computer Museum in Seattle. This model came out in 1949 and could sort 650 cards per minute.</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That kinds of just shifts the problem around though. What if we have our sorted deck and we want to insert a new card in the middle of our program. For example, we want to insert a new card 32 and shift the rest of the deck back. How do we easily renumber our cards? Easy, you write a program for it. That’s exactly what the compiled card we saw earlier was. So you feed your deck into the machine in the new order. The machine ignores the existing sequence numbers and copies your deck with new sequence numbers.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are still a lot of limitations here. Getting new sequence numbers is automated, but if you put a card in the wrong spot in the deck you won't have any record of that. Depending on how long you needed to wait for computer time, you might notice before you compile. If you don’t catch the error then you'll have to compile and, if it compiles successfully, execute your program to recognize your mistake.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There's also no trail of any changes. Collaborating with another programmer on a problem is very difficult. You would have to very, very carefully negotiate who is working on what. And even when working by yourself, you can't look at your history and figure out where you introduced a bug.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14</a:t>
            </a:fld>
            <a:endParaRPr lang="en-US"/>
          </a:p>
        </p:txBody>
      </p:sp>
    </p:spTree>
    <p:extLst>
      <p:ext uri="{BB962C8B-B14F-4D97-AF65-F5344CB8AC3E}">
        <p14:creationId xmlns:p14="http://schemas.microsoft.com/office/powerpoint/2010/main" val="3336774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awhile while putting together this talk I thought that the punch card sorter was the end of the line. Then I stumbled upon the proceeding from a Large Hadron Collider workshop in October 1990. On a side note, anybody who followed the development of the LHC should be amused to see proceeding from a workshop on it from 1990. Construction on it didn’t start until 1998 and it didn’t come online until 2008.</a:t>
            </a:r>
          </a:p>
        </p:txBody>
      </p:sp>
      <p:sp>
        <p:nvSpPr>
          <p:cNvPr id="4" name="Slide Number Placeholder 3"/>
          <p:cNvSpPr>
            <a:spLocks noGrp="1"/>
          </p:cNvSpPr>
          <p:nvPr>
            <p:ph type="sldNum" sz="quarter" idx="5"/>
          </p:nvPr>
        </p:nvSpPr>
        <p:spPr/>
        <p:txBody>
          <a:bodyPr/>
          <a:lstStyle/>
          <a:p>
            <a:fld id="{5E6354DD-F6CC-EB42-9131-304FDA262AAF}" type="slidenum">
              <a:rPr lang="en-US" smtClean="0"/>
              <a:t>15</a:t>
            </a:fld>
            <a:endParaRPr lang="en-US"/>
          </a:p>
        </p:txBody>
      </p:sp>
    </p:spTree>
    <p:extLst>
      <p:ext uri="{BB962C8B-B14F-4D97-AF65-F5344CB8AC3E}">
        <p14:creationId xmlns:p14="http://schemas.microsoft.com/office/powerpoint/2010/main" val="1184985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Anyways, back to the actual topic. These proceedings contain a summary of “code management systems” being used by CERN researchers. The first system they mention is called PATCHY which at the time was the most widely used ”code manager” in the high energy physics community.</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16</a:t>
            </a:fld>
            <a:endParaRPr lang="en-US"/>
          </a:p>
        </p:txBody>
      </p:sp>
    </p:spTree>
    <p:extLst>
      <p:ext uri="{BB962C8B-B14F-4D97-AF65-F5344CB8AC3E}">
        <p14:creationId xmlns:p14="http://schemas.microsoft.com/office/powerpoint/2010/main" val="575951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PATCHY [1] was developed at CERN around 1965 at a, time when programs</a:t>
            </a:r>
          </a:p>
          <a:p>
            <a:r>
              <a:rPr lang="en-US" dirty="0"/>
              <a:t>were fed to the computer via a card reader. By maintaining the source code</a:t>
            </a:r>
          </a:p>
          <a:p>
            <a:r>
              <a:rPr lang="en-US" dirty="0"/>
              <a:t>in a PATCHY Master file (PAM) on tape and using a small cradle of update</a:t>
            </a:r>
          </a:p>
          <a:p>
            <a:r>
              <a:rPr lang="en-US" dirty="0"/>
              <a:t>cards the user was freed from the burden of reading in a tray full of cards! It</a:t>
            </a:r>
          </a:p>
          <a:p>
            <a:r>
              <a:rPr lang="en-US" dirty="0"/>
              <a:t>reads in and acts upon several sequential files by means of cards. PATCHY,</a:t>
            </a:r>
          </a:p>
          <a:p>
            <a:r>
              <a:rPr lang="en-US" dirty="0"/>
              <a:t>because of its origins, is not an interactive program at all. Because it accesses</a:t>
            </a:r>
          </a:p>
          <a:p>
            <a:r>
              <a:rPr lang="en-US" dirty="0"/>
              <a:t>the data sequentially PATCHY is necessarily slow or cumbersome in those</a:t>
            </a:r>
          </a:p>
          <a:p>
            <a:r>
              <a:rPr lang="en-US" dirty="0" err="1"/>
              <a:t>faclities</a:t>
            </a:r>
            <a:r>
              <a:rPr lang="en-US" dirty="0"/>
              <a:t> best provided by random access.</a:t>
            </a:r>
          </a:p>
          <a:p>
            <a:endParaRPr lang="en-US" dirty="0"/>
          </a:p>
          <a:p>
            <a:r>
              <a:rPr lang="en-US" dirty="0"/>
              <a:t>PATCHY handles common sequences well and conditional code can also</a:t>
            </a:r>
          </a:p>
          <a:p>
            <a:r>
              <a:rPr lang="en-US" dirty="0"/>
              <a:t>be managed but in a slightly more complicated manner. History of code development can only be maintained if all changes are made via correction decks</a:t>
            </a:r>
          </a:p>
          <a:p>
            <a:r>
              <a:rPr lang="en-US" dirty="0"/>
              <a:t>at the start of the PAM file. In particular, if source code is modified directly</a:t>
            </a:r>
          </a:p>
          <a:p>
            <a:r>
              <a:rPr lang="en-US" dirty="0"/>
              <a:t>using the local editor then no history is available (unless done manually by</a:t>
            </a:r>
          </a:p>
          <a:p>
            <a:r>
              <a:rPr lang="en-US" dirty="0"/>
              <a:t>way of a comments deck at the start); there is no automatic way of going back</a:t>
            </a:r>
          </a:p>
          <a:p>
            <a:r>
              <a:rPr lang="en-US" dirty="0"/>
              <a:t>to an earlier version in this case. The updating process cannot be controlled</a:t>
            </a:r>
          </a:p>
          <a:p>
            <a:r>
              <a:rPr lang="en-US" dirty="0"/>
              <a:t>or monitored in any way. PATCHY is very good for distributing code to other</a:t>
            </a:r>
          </a:p>
          <a:p>
            <a:r>
              <a:rPr lang="en-US" dirty="0"/>
              <a:t>sites on tape and correction decks can be circulated for the PAM files in other</a:t>
            </a:r>
          </a:p>
          <a:p>
            <a:r>
              <a:rPr lang="en-US" dirty="0" err="1"/>
              <a:t>centres</a:t>
            </a:r>
            <a:r>
              <a:rPr lang="en-US" dirty="0"/>
              <a:t> but no guarantee that they would apply to the correct version(s) of</a:t>
            </a:r>
          </a:p>
          <a:p>
            <a:r>
              <a:rPr lang="en-US" dirty="0"/>
              <a:t>the PAM file. PATCHY, as already mentioned, has been the most widely used code manager in the HEP community.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17</a:t>
            </a:fld>
            <a:endParaRPr lang="en-US"/>
          </a:p>
        </p:txBody>
      </p:sp>
    </p:spTree>
    <p:extLst>
      <p:ext uri="{BB962C8B-B14F-4D97-AF65-F5344CB8AC3E}">
        <p14:creationId xmlns:p14="http://schemas.microsoft.com/office/powerpoint/2010/main" val="1254692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play around with punch cards yourself, I highly recommend The Virtual Keypunch. Things clicked a lot better for me once I could sit there and virtually type on the keyboard.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But, as far as I can tell, this as far as the punch card world got. Punch cards weren't long for this world though. We were about to enter the world of multi-user operating systems and teletypes. Pretty soon punch cards would begin to fade out and source code would live on the computer itself. Which meant it was time to start looking into software to manage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18</a:t>
            </a:fld>
            <a:endParaRPr lang="en-US"/>
          </a:p>
        </p:txBody>
      </p:sp>
    </p:spTree>
    <p:extLst>
      <p:ext uri="{BB962C8B-B14F-4D97-AF65-F5344CB8AC3E}">
        <p14:creationId xmlns:p14="http://schemas.microsoft.com/office/powerpoint/2010/main" val="1094362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Like most ideas, there are a lot of pre-cursors that had some elements of version control, but it's widely agreed that SCCS (Source Code Control System), not to be confused with SCSS, is the first true version control system. The systems that existed before SCCS were mostly about deltas. And while deltas are extremely valuable, they do not make a version control system.</a:t>
            </a:r>
          </a:p>
        </p:txBody>
      </p:sp>
      <p:sp>
        <p:nvSpPr>
          <p:cNvPr id="4" name="Slide Number Placeholder 3"/>
          <p:cNvSpPr>
            <a:spLocks noGrp="1"/>
          </p:cNvSpPr>
          <p:nvPr>
            <p:ph type="sldNum" sz="quarter" idx="5"/>
          </p:nvPr>
        </p:nvSpPr>
        <p:spPr/>
        <p:txBody>
          <a:bodyPr/>
          <a:lstStyle/>
          <a:p>
            <a:fld id="{5E6354DD-F6CC-EB42-9131-304FDA262AAF}" type="slidenum">
              <a:rPr lang="en-US" smtClean="0"/>
              <a:t>20</a:t>
            </a:fld>
            <a:endParaRPr lang="en-US"/>
          </a:p>
        </p:txBody>
      </p:sp>
    </p:spTree>
    <p:extLst>
      <p:ext uri="{BB962C8B-B14F-4D97-AF65-F5344CB8AC3E}">
        <p14:creationId xmlns:p14="http://schemas.microsoft.com/office/powerpoint/2010/main" val="3718468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My name is Brian Meeker. I'm a software developer for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I work as a consultant, mostly in .NET and JS/Typescript, but also a bunch of other things. My official title is Engineering Wizard, but I'm a jack of all trades, master of none kind of guy.</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a:t>
            </a:fld>
            <a:endParaRPr lang="en-US"/>
          </a:p>
        </p:txBody>
      </p:sp>
    </p:spTree>
    <p:extLst>
      <p:ext uri="{BB962C8B-B14F-4D97-AF65-F5344CB8AC3E}">
        <p14:creationId xmlns:p14="http://schemas.microsoft.com/office/powerpoint/2010/main" val="1090095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Unfortunately, my research failed me when trying to find any detailed information about pre-cursors to SCCS. I know that systems like IBM's CLEAR (Controlled Library Environment and Resources) and DEC's CMS existed, but I wasn't able to find out much beyond that.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a little bit of information about CLEAR from a software engineering technique's conference sponsored by the NATO Science Committee in 1969. CLEAR was a larger system that "tried to assist with the administration and accomplishment of the program development cycle." (http://</a:t>
            </a:r>
            <a:r>
              <a:rPr lang="en-US" sz="1200" b="0" kern="1200" dirty="0" err="1">
                <a:solidFill>
                  <a:schemeClr val="tx1"/>
                </a:solidFill>
                <a:effectLst/>
                <a:latin typeface="+mn-lt"/>
                <a:ea typeface="+mn-ea"/>
                <a:cs typeface="+mn-cs"/>
              </a:rPr>
              <a:t>homepages.cs.ncl.ac.uk</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brian.randell</a:t>
            </a:r>
            <a:r>
              <a:rPr lang="en-US" sz="1200" b="0" kern="1200" dirty="0">
                <a:solidFill>
                  <a:schemeClr val="tx1"/>
                </a:solidFill>
                <a:effectLst/>
                <a:latin typeface="+mn-lt"/>
                <a:ea typeface="+mn-ea"/>
                <a:cs typeface="+mn-cs"/>
              </a:rPr>
              <a:t>/NATO/nato1969.PDF pg. 40) One part of that system used deltas to help with versioning releases, but I was not able to find any other information.</a:t>
            </a:r>
          </a:p>
          <a:p>
            <a:endParaRPr lang="en-US" dirty="0"/>
          </a:p>
          <a:p>
            <a:r>
              <a:rPr lang="en-US" dirty="0"/>
              <a:t>And to go on even more of a tangent, there were two NATO software engineering conferences, this one and one the year before in 1968. The term “software engineering” was not in general use yet. Using the term for to title these conferences was an important step in the giving the term legitimacy.</a:t>
            </a:r>
          </a:p>
        </p:txBody>
      </p:sp>
      <p:sp>
        <p:nvSpPr>
          <p:cNvPr id="4" name="Slide Number Placeholder 3"/>
          <p:cNvSpPr>
            <a:spLocks noGrp="1"/>
          </p:cNvSpPr>
          <p:nvPr>
            <p:ph type="sldNum" sz="quarter" idx="5"/>
          </p:nvPr>
        </p:nvSpPr>
        <p:spPr/>
        <p:txBody>
          <a:bodyPr/>
          <a:lstStyle/>
          <a:p>
            <a:fld id="{5E6354DD-F6CC-EB42-9131-304FDA262AAF}" type="slidenum">
              <a:rPr lang="en-US" smtClean="0"/>
              <a:t>21</a:t>
            </a:fld>
            <a:endParaRPr lang="en-US"/>
          </a:p>
        </p:txBody>
      </p:sp>
    </p:spTree>
    <p:extLst>
      <p:ext uri="{BB962C8B-B14F-4D97-AF65-F5344CB8AC3E}">
        <p14:creationId xmlns:p14="http://schemas.microsoft.com/office/powerpoint/2010/main" val="2636071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going even further off the deep end, this is a picture of E.W. Dijkstra from the conference. He’s just a few a tattoos away from being a modern hipster in this picture.</a:t>
            </a:r>
          </a:p>
        </p:txBody>
      </p:sp>
      <p:sp>
        <p:nvSpPr>
          <p:cNvPr id="4" name="Slide Number Placeholder 3"/>
          <p:cNvSpPr>
            <a:spLocks noGrp="1"/>
          </p:cNvSpPr>
          <p:nvPr>
            <p:ph type="sldNum" sz="quarter" idx="5"/>
          </p:nvPr>
        </p:nvSpPr>
        <p:spPr/>
        <p:txBody>
          <a:bodyPr/>
          <a:lstStyle/>
          <a:p>
            <a:fld id="{5E6354DD-F6CC-EB42-9131-304FDA262AAF}" type="slidenum">
              <a:rPr lang="en-US" smtClean="0"/>
              <a:t>22</a:t>
            </a:fld>
            <a:endParaRPr lang="en-US"/>
          </a:p>
        </p:txBody>
      </p:sp>
    </p:spTree>
    <p:extLst>
      <p:ext uri="{BB962C8B-B14F-4D97-AF65-F5344CB8AC3E}">
        <p14:creationId xmlns:p14="http://schemas.microsoft.com/office/powerpoint/2010/main" val="2540820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Bell Labs logo from 1969-1983</a:t>
            </a:r>
          </a:p>
        </p:txBody>
      </p:sp>
      <p:sp>
        <p:nvSpPr>
          <p:cNvPr id="4" name="Slide Number Placeholder 3"/>
          <p:cNvSpPr>
            <a:spLocks noGrp="1"/>
          </p:cNvSpPr>
          <p:nvPr>
            <p:ph type="sldNum" sz="quarter" idx="5"/>
          </p:nvPr>
        </p:nvSpPr>
        <p:spPr/>
        <p:txBody>
          <a:bodyPr/>
          <a:lstStyle/>
          <a:p>
            <a:fld id="{5E6354DD-F6CC-EB42-9131-304FDA262AAF}" type="slidenum">
              <a:rPr lang="en-US" smtClean="0"/>
              <a:t>23</a:t>
            </a:fld>
            <a:endParaRPr lang="en-US"/>
          </a:p>
        </p:txBody>
      </p:sp>
    </p:spTree>
    <p:extLst>
      <p:ext uri="{BB962C8B-B14F-4D97-AF65-F5344CB8AC3E}">
        <p14:creationId xmlns:p14="http://schemas.microsoft.com/office/powerpoint/2010/main" val="25108297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Before we go any further though, has anybody here actually used SCCS?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year is 1972 and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is struggling to deal with change management. In his 1975 paper </a:t>
            </a:r>
            <a:r>
              <a:rPr lang="en-US" sz="1200" b="0" i="1" kern="1200" dirty="0">
                <a:solidFill>
                  <a:schemeClr val="tx1"/>
                </a:solidFill>
                <a:effectLst/>
                <a:latin typeface="+mn-lt"/>
                <a:ea typeface="+mn-ea"/>
                <a:cs typeface="+mn-cs"/>
              </a:rPr>
              <a:t>The Source Code Control System</a:t>
            </a:r>
            <a:r>
              <a:rPr lang="en-US" sz="1200" b="0" kern="1200" dirty="0">
                <a:solidFill>
                  <a:schemeClr val="tx1"/>
                </a:solidFill>
                <a:effectLst/>
                <a:latin typeface="+mn-lt"/>
                <a:ea typeface="+mn-ea"/>
                <a:cs typeface="+mn-cs"/>
              </a:rPr>
              <a:t>, he describes four problems he was trying to solve.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24</a:t>
            </a:fld>
            <a:endParaRPr lang="en-US"/>
          </a:p>
        </p:txBody>
      </p:sp>
    </p:spTree>
    <p:extLst>
      <p:ext uri="{BB962C8B-B14F-4D97-AF65-F5344CB8AC3E}">
        <p14:creationId xmlns:p14="http://schemas.microsoft.com/office/powerpoint/2010/main" val="2036537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 try not to have slides with a lot of words, but I’m making some exceptions for this talk. I just think putting up screenshots from old technical papers is really cool. Don’t feel like you need to read all of that though because we’re going to go through it. These are the problems that Marc was trying to solve in 1972.</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The amount of space to store the source code (whether on disk, tape, or cards) may by several times that needed for any particular version.</a:t>
            </a:r>
          </a:p>
          <a:p>
            <a:r>
              <a:rPr lang="en-US" sz="1200" b="0" kern="1200" dirty="0">
                <a:solidFill>
                  <a:schemeClr val="tx1"/>
                </a:solidFill>
                <a:effectLst/>
                <a:latin typeface="+mn-lt"/>
                <a:ea typeface="+mn-ea"/>
                <a:cs typeface="+mn-cs"/>
              </a:rPr>
              <a:t>2. Fixes made to one version of a module sometimes fail to get made to other versions.</a:t>
            </a:r>
          </a:p>
          <a:p>
            <a:r>
              <a:rPr lang="en-US" sz="1200" b="0" kern="1200" dirty="0">
                <a:solidFill>
                  <a:schemeClr val="tx1"/>
                </a:solidFill>
                <a:effectLst/>
                <a:latin typeface="+mn-lt"/>
                <a:ea typeface="+mn-ea"/>
                <a:cs typeface="+mn-cs"/>
              </a:rPr>
              <a:t>3. When changes occur it is difficult to tell exactly what changed and when.</a:t>
            </a:r>
          </a:p>
          <a:p>
            <a:r>
              <a:rPr lang="en-US" sz="1200" b="0" kern="1200" dirty="0">
                <a:solidFill>
                  <a:schemeClr val="tx1"/>
                </a:solidFill>
                <a:effectLst/>
                <a:latin typeface="+mn-lt"/>
                <a:ea typeface="+mn-ea"/>
                <a:cs typeface="+mn-cs"/>
              </a:rPr>
              <a:t>4. When a customer has a problem it is hard to figure out what version he has.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It's important to remember that memory was precious at this time. The size of files on disk was important, so an efficient storage format was essential.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Distribution of releases was also difficult. There was no internet. Computers were still only owned by large organizations. If you were distributing software, chances are it was an "enterprise" model and </a:t>
            </a:r>
            <a:r>
              <a:rPr lang="en-US" sz="1200" b="0" kern="1200" dirty="0" err="1">
                <a:solidFill>
                  <a:schemeClr val="tx1"/>
                </a:solidFill>
                <a:effectLst/>
                <a:latin typeface="+mn-lt"/>
                <a:ea typeface="+mn-ea"/>
                <a:cs typeface="+mn-cs"/>
              </a:rPr>
              <a:t>customziations</a:t>
            </a:r>
            <a:r>
              <a:rPr lang="en-US" sz="1200" b="0" kern="1200" dirty="0">
                <a:solidFill>
                  <a:schemeClr val="tx1"/>
                </a:solidFill>
                <a:effectLst/>
                <a:latin typeface="+mn-lt"/>
                <a:ea typeface="+mn-ea"/>
                <a:cs typeface="+mn-cs"/>
              </a:rPr>
              <a:t> for the customer were common. Dealing with versioning of all these releases was a challenge.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25</a:t>
            </a:fld>
            <a:endParaRPr lang="en-US"/>
          </a:p>
        </p:txBody>
      </p:sp>
    </p:spTree>
    <p:extLst>
      <p:ext uri="{BB962C8B-B14F-4D97-AF65-F5344CB8AC3E}">
        <p14:creationId xmlns:p14="http://schemas.microsoft.com/office/powerpoint/2010/main" val="24013480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first version was </a:t>
            </a:r>
            <a:r>
              <a:rPr lang="en-US" sz="1200" b="0" kern="1200" dirty="0" err="1">
                <a:solidFill>
                  <a:schemeClr val="tx1"/>
                </a:solidFill>
                <a:effectLst/>
                <a:latin typeface="+mn-lt"/>
                <a:ea typeface="+mn-ea"/>
                <a:cs typeface="+mn-cs"/>
              </a:rPr>
              <a:t>writen</a:t>
            </a:r>
            <a:r>
              <a:rPr lang="en-US" sz="1200" b="0" kern="1200" dirty="0">
                <a:solidFill>
                  <a:schemeClr val="tx1"/>
                </a:solidFill>
                <a:effectLst/>
                <a:latin typeface="+mn-lt"/>
                <a:ea typeface="+mn-ea"/>
                <a:cs typeface="+mn-cs"/>
              </a:rPr>
              <a:t> in SNOBOL 4 using the SPITBOL compiler for an IBM System/370 running OS/MVT. That's a lot of acronyms.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&gt; TODO: Insert picture of IBM System/370.</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SNOBOL = </a:t>
            </a:r>
            <a:r>
              <a:rPr lang="en-US" sz="1200" b="0" kern="1200" dirty="0" err="1">
                <a:solidFill>
                  <a:schemeClr val="tx1"/>
                </a:solidFill>
                <a:effectLst/>
                <a:latin typeface="+mn-lt"/>
                <a:ea typeface="+mn-ea"/>
                <a:cs typeface="+mn-cs"/>
              </a:rPr>
              <a:t>StriNg</a:t>
            </a:r>
            <a:r>
              <a:rPr lang="en-US" sz="1200" b="0" kern="1200" dirty="0">
                <a:solidFill>
                  <a:schemeClr val="tx1"/>
                </a:solidFill>
                <a:effectLst/>
                <a:latin typeface="+mn-lt"/>
                <a:ea typeface="+mn-ea"/>
                <a:cs typeface="+mn-cs"/>
              </a:rPr>
              <a:t> Oriented and </a:t>
            </a:r>
            <a:r>
              <a:rPr lang="en-US" sz="1200" b="0" kern="1200" dirty="0" err="1">
                <a:solidFill>
                  <a:schemeClr val="tx1"/>
                </a:solidFill>
                <a:effectLst/>
                <a:latin typeface="+mn-lt"/>
                <a:ea typeface="+mn-ea"/>
                <a:cs typeface="+mn-cs"/>
              </a:rPr>
              <a:t>symBOlic</a:t>
            </a:r>
            <a:r>
              <a:rPr lang="en-US" sz="1200" b="0" kern="1200" dirty="0">
                <a:solidFill>
                  <a:schemeClr val="tx1"/>
                </a:solidFill>
                <a:effectLst/>
                <a:latin typeface="+mn-lt"/>
                <a:ea typeface="+mn-ea"/>
                <a:cs typeface="+mn-cs"/>
              </a:rPr>
              <a:t> Language </a:t>
            </a:r>
          </a:p>
          <a:p>
            <a:r>
              <a:rPr lang="en-US" sz="1200" b="0" kern="1200" dirty="0">
                <a:solidFill>
                  <a:schemeClr val="tx1"/>
                </a:solidFill>
                <a:effectLst/>
                <a:latin typeface="+mn-lt"/>
                <a:ea typeface="+mn-ea"/>
                <a:cs typeface="+mn-cs"/>
              </a:rPr>
              <a:t>SPITBOL = (Speedy Implementation of SNOBOL) </a:t>
            </a:r>
          </a:p>
          <a:p>
            <a:r>
              <a:rPr lang="en-US" sz="1200" b="0" kern="1200" dirty="0">
                <a:solidFill>
                  <a:schemeClr val="tx1"/>
                </a:solidFill>
                <a:effectLst/>
                <a:latin typeface="+mn-lt"/>
                <a:ea typeface="+mn-ea"/>
                <a:cs typeface="+mn-cs"/>
              </a:rPr>
              <a:t>IBM 370 = https://</a:t>
            </a:r>
            <a:r>
              <a:rPr lang="en-US" sz="1200" b="0" kern="1200" dirty="0" err="1">
                <a:solidFill>
                  <a:schemeClr val="tx1"/>
                </a:solidFill>
                <a:effectLst/>
                <a:latin typeface="+mn-lt"/>
                <a:ea typeface="+mn-ea"/>
                <a:cs typeface="+mn-cs"/>
              </a:rPr>
              <a:t>en.wikipedia.org</a:t>
            </a:r>
            <a:r>
              <a:rPr lang="en-US" sz="1200" b="0" kern="1200" dirty="0">
                <a:solidFill>
                  <a:schemeClr val="tx1"/>
                </a:solidFill>
                <a:effectLst/>
                <a:latin typeface="+mn-lt"/>
                <a:ea typeface="+mn-ea"/>
                <a:cs typeface="+mn-cs"/>
              </a:rPr>
              <a:t>/wiki/</a:t>
            </a:r>
            <a:r>
              <a:rPr lang="en-US" sz="1200" b="0" kern="1200" dirty="0" err="1">
                <a:solidFill>
                  <a:schemeClr val="tx1"/>
                </a:solidFill>
                <a:effectLst/>
                <a:latin typeface="+mn-lt"/>
                <a:ea typeface="+mn-ea"/>
                <a:cs typeface="+mn-cs"/>
              </a:rPr>
              <a:t>IBM_System</a:t>
            </a:r>
            <a:r>
              <a:rPr lang="en-US" sz="1200" b="0" kern="1200" dirty="0">
                <a:solidFill>
                  <a:schemeClr val="tx1"/>
                </a:solidFill>
                <a:effectLst/>
                <a:latin typeface="+mn-lt"/>
                <a:ea typeface="+mn-ea"/>
                <a:cs typeface="+mn-cs"/>
              </a:rPr>
              <a:t>/370 </a:t>
            </a:r>
          </a:p>
          <a:p>
            <a:r>
              <a:rPr lang="en-US" sz="1200" b="0" kern="1200" dirty="0">
                <a:solidFill>
                  <a:schemeClr val="tx1"/>
                </a:solidFill>
                <a:effectLst/>
                <a:latin typeface="+mn-lt"/>
                <a:ea typeface="+mn-ea"/>
                <a:cs typeface="+mn-cs"/>
              </a:rPr>
              <a:t>OS/MVT = Multiple Programming with a Variable Number of Tasks (A version of OS/360)</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They felt that the concept of version control was too out there to win people over with a specification, so they prioritized ease of development. SNOBOL 4 was chosen because of it's expressive power and ease of use. For it's day it was an incredibly powerful language. One person was able to write the initial prototype in three months. Depending on the domain you work in, that might seem ridiculous by modern standards, but you have to remember that this is 1972. We stand on the shoulders of giants. This is quite a few shoulders below us.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downside of SNOBOL 4 and SPITBOL is size and speed, but that wasn't an issue during the six month trial run.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26</a:t>
            </a:fld>
            <a:endParaRPr lang="en-US"/>
          </a:p>
        </p:txBody>
      </p:sp>
    </p:spTree>
    <p:extLst>
      <p:ext uri="{BB962C8B-B14F-4D97-AF65-F5344CB8AC3E}">
        <p14:creationId xmlns:p14="http://schemas.microsoft.com/office/powerpoint/2010/main" val="7004861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a:t>
            </a:r>
            <a:r>
              <a:rPr lang="en-US" sz="1200" b="0" kern="1200" dirty="0" err="1">
                <a:solidFill>
                  <a:schemeClr val="tx1"/>
                </a:solidFill>
                <a:effectLst/>
                <a:latin typeface="+mn-lt"/>
                <a:ea typeface="+mn-ea"/>
                <a:cs typeface="+mn-cs"/>
              </a:rPr>
              <a:t>protoype</a:t>
            </a:r>
            <a:r>
              <a:rPr lang="en-US" sz="1200" b="0" kern="1200" dirty="0">
                <a:solidFill>
                  <a:schemeClr val="tx1"/>
                </a:solidFill>
                <a:effectLst/>
                <a:latin typeface="+mn-lt"/>
                <a:ea typeface="+mn-ea"/>
                <a:cs typeface="+mn-cs"/>
              </a:rPr>
              <a:t> was very successful and several large </a:t>
            </a:r>
            <a:r>
              <a:rPr lang="en-US" sz="1200" b="0" kern="1200" dirty="0" err="1">
                <a:solidFill>
                  <a:schemeClr val="tx1"/>
                </a:solidFill>
                <a:effectLst/>
                <a:latin typeface="+mn-lt"/>
                <a:ea typeface="+mn-ea"/>
                <a:cs typeface="+mn-cs"/>
              </a:rPr>
              <a:t>appliations</a:t>
            </a:r>
            <a:r>
              <a:rPr lang="en-US" sz="1200" b="0" kern="1200" dirty="0">
                <a:solidFill>
                  <a:schemeClr val="tx1"/>
                </a:solidFill>
                <a:effectLst/>
                <a:latin typeface="+mn-lt"/>
                <a:ea typeface="+mn-ea"/>
                <a:cs typeface="+mn-cs"/>
              </a:rPr>
              <a:t> were using it internally. In the fall of 1973 there were several more projects interested in using SCCS and the decision was made to write a new version. The interested projects were on multiple OS's, but the existing version of SCCS only supported OS/360 still. Instead of writing different versions for each OS (which was standard operating procedure then), they decided to write just one version that would run on a PDP 11/45 under UNIX.</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Source code would be stored on the PDP 11 and sent to the appropriate machine for compilation. Given the future dominance of UNIX, this turned out to be a wise decision.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is a picture of a PDP-11/70, which was an upgraded version of the PDP-11/45.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27</a:t>
            </a:fld>
            <a:endParaRPr lang="en-US"/>
          </a:p>
        </p:txBody>
      </p:sp>
    </p:spTree>
    <p:extLst>
      <p:ext uri="{BB962C8B-B14F-4D97-AF65-F5344CB8AC3E}">
        <p14:creationId xmlns:p14="http://schemas.microsoft.com/office/powerpoint/2010/main" val="33312292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that's all well and good, but how did SCCS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If you remember the features from the first generation, you’ll remember that it only works on a single file at a time, that file gets locked when checked out for editing, and there is no networking.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Working on a single file at a time will probably feel a bit alien to just about everybody in this room. Who here has used a version control system that is focused on individual files? This means your commits are limited to one file at a time. Does anybody here still use a VCS like this, such as RCS?</a:t>
            </a:r>
          </a:p>
          <a:p>
            <a:endParaRPr lang="en-US" dirty="0"/>
          </a:p>
          <a:p>
            <a:r>
              <a:rPr lang="en-US" dirty="0"/>
              <a:t>Release management is interesting though, so let’s talk about that a bit.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28</a:t>
            </a:fld>
            <a:endParaRPr lang="en-US"/>
          </a:p>
        </p:txBody>
      </p:sp>
    </p:spTree>
    <p:extLst>
      <p:ext uri="{BB962C8B-B14F-4D97-AF65-F5344CB8AC3E}">
        <p14:creationId xmlns:p14="http://schemas.microsoft.com/office/powerpoint/2010/main" val="34623735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images are from </a:t>
            </a:r>
            <a:r>
              <a:rPr lang="en-US" dirty="0" err="1"/>
              <a:t>Rochkind’s</a:t>
            </a:r>
            <a:r>
              <a:rPr lang="en-US" dirty="0"/>
              <a:t> original 1975 paper, so it felt appropriate to include them to talk about releases.</a:t>
            </a:r>
          </a:p>
          <a:p>
            <a:endParaRPr lang="en-US" dirty="0"/>
          </a:p>
          <a:p>
            <a:r>
              <a:rPr lang="en-US" sz="1200" b="0" kern="1200" dirty="0">
                <a:solidFill>
                  <a:schemeClr val="tx1"/>
                </a:solidFill>
                <a:effectLst/>
                <a:latin typeface="+mn-lt"/>
                <a:ea typeface="+mn-ea"/>
                <a:cs typeface="+mn-cs"/>
              </a:rPr>
              <a:t>I mentioned that managing the versioning of releases was a very big problem that SCCS hoped to tackle. It did this through the concept of releases and levels. Each commit would increment the level of a release. For example, when you create a file, it is at Release 1, Level 1, or 1.1. Committing a delta would increment the level to 2, so now we're at 1.2. The release number would only increment if you explicitly started a new release with `edit -r`.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had a lot of power over managing those releases. For example, if you needed to make a fix to release 1, but release 2 is the most recent, you could explicitly checkout the latest level from release 1 and make a change. That change would not apply to release 2. You would have to make the change in release 2 by yourself if necessary. This was not actually the original behavior though. In this example, 1.5 was added. That delta would have been included in release 2. They originally thought this was a good idea, but experience taught them otherwise. This means that, in the diagram, 1.5 is NOT part of release 2 because it was added later. There’s no concept of branching here. Everything is linear.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also had a lot of power to search and display history, but I'm not going to dive into that here.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29</a:t>
            </a:fld>
            <a:endParaRPr lang="en-US"/>
          </a:p>
        </p:txBody>
      </p:sp>
    </p:spTree>
    <p:extLst>
      <p:ext uri="{BB962C8B-B14F-4D97-AF65-F5344CB8AC3E}">
        <p14:creationId xmlns:p14="http://schemas.microsoft.com/office/powerpoint/2010/main" val="8844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2020 we have mastered informative and conscientious commit messages, right? I’m assuming none of you work on teams that commonly use commit messages like this. /sarcasm</a:t>
            </a:r>
          </a:p>
          <a:p>
            <a:endParaRPr lang="en-US" dirty="0"/>
          </a:p>
          <a:p>
            <a:r>
              <a:rPr lang="en-US" dirty="0"/>
              <a:t>Even in 1975 </a:t>
            </a:r>
            <a:r>
              <a:rPr lang="en-US" dirty="0" err="1"/>
              <a:t>Rochkind</a:t>
            </a:r>
            <a:r>
              <a:rPr lang="en-US" dirty="0"/>
              <a:t> was lamenting the lack of good commit messages.</a:t>
            </a:r>
          </a:p>
        </p:txBody>
      </p:sp>
      <p:sp>
        <p:nvSpPr>
          <p:cNvPr id="4" name="Slide Number Placeholder 3"/>
          <p:cNvSpPr>
            <a:spLocks noGrp="1"/>
          </p:cNvSpPr>
          <p:nvPr>
            <p:ph type="sldNum" sz="quarter" idx="5"/>
          </p:nvPr>
        </p:nvSpPr>
        <p:spPr/>
        <p:txBody>
          <a:bodyPr/>
          <a:lstStyle/>
          <a:p>
            <a:fld id="{5E6354DD-F6CC-EB42-9131-304FDA262AAF}" type="slidenum">
              <a:rPr lang="en-US" smtClean="0"/>
              <a:t>30</a:t>
            </a:fld>
            <a:endParaRPr lang="en-US"/>
          </a:p>
        </p:txBody>
      </p:sp>
    </p:spTree>
    <p:extLst>
      <p:ext uri="{BB962C8B-B14F-4D97-AF65-F5344CB8AC3E}">
        <p14:creationId xmlns:p14="http://schemas.microsoft.com/office/powerpoint/2010/main" val="3876156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Stop by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booth if you want to chat about this talk or any other cool stuff you've seen at CodeMash this week.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a:t>
            </a:fld>
            <a:endParaRPr lang="en-US"/>
          </a:p>
        </p:txBody>
      </p:sp>
    </p:spTree>
    <p:extLst>
      <p:ext uri="{BB962C8B-B14F-4D97-AF65-F5344CB8AC3E}">
        <p14:creationId xmlns:p14="http://schemas.microsoft.com/office/powerpoint/2010/main" val="18224155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don't want to dive too deep into implementation details with every system that I discuss today, but I do think it's important to talk a bit about how SCCS worked to set a baseline for comparison. Plus it's a great excuse to dive into old papers.</a:t>
            </a:r>
          </a:p>
          <a:p>
            <a:endParaRPr lang="en-US" dirty="0"/>
          </a:p>
          <a:p>
            <a:r>
              <a:rPr lang="en-US" sz="1200" b="0" kern="1200" dirty="0">
                <a:solidFill>
                  <a:schemeClr val="tx1"/>
                </a:solidFill>
                <a:effectLst/>
                <a:latin typeface="+mn-lt"/>
                <a:ea typeface="+mn-ea"/>
                <a:cs typeface="+mn-cs"/>
              </a:rPr>
              <a:t>The core of SCCS is something called </a:t>
            </a:r>
            <a:r>
              <a:rPr lang="en-US" sz="1200" b="0" i="1" kern="1200" dirty="0">
                <a:solidFill>
                  <a:schemeClr val="tx1"/>
                </a:solidFill>
                <a:effectLst/>
                <a:latin typeface="+mn-lt"/>
                <a:ea typeface="+mn-ea"/>
                <a:cs typeface="+mn-cs"/>
              </a:rPr>
              <a:t>interleaved deltas</a:t>
            </a:r>
            <a:r>
              <a:rPr lang="en-US" sz="1200" b="0" kern="1200" dirty="0">
                <a:solidFill>
                  <a:schemeClr val="tx1"/>
                </a:solidFill>
                <a:effectLst/>
                <a:latin typeface="+mn-lt"/>
                <a:ea typeface="+mn-ea"/>
                <a:cs typeface="+mn-cs"/>
              </a:rPr>
              <a:t>. In the paper,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describes the problem he was trying to solve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attempt by SCCS to record every version of every module that ever existed is rather ambitious. The system would be impractical unless it used a storage technique and accessing algorithm that allowed many deltas to be kept at a reasonable cost in terms of disk space and processing time.”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Interleaved deltas satisfied both requirements. The space required to store the delta is only slightly greater then the amount of text inserted by the delta. Access speed was mostly flat. Any level could be reached in equal time.</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All changes are stored with just two primitives. Lines are either being inserted or deleted. This should still be familiar today, because that is how diff works. Each </a:t>
            </a:r>
            <a:r>
              <a:rPr lang="en-US" sz="1200" b="0" i="1" kern="1200" dirty="0">
                <a:solidFill>
                  <a:schemeClr val="tx1"/>
                </a:solidFill>
                <a:effectLst/>
                <a:latin typeface="+mn-lt"/>
                <a:ea typeface="+mn-ea"/>
                <a:cs typeface="+mn-cs"/>
              </a:rPr>
              <a:t>module</a:t>
            </a:r>
            <a:r>
              <a:rPr lang="en-US" sz="1200" b="0" kern="1200" dirty="0">
                <a:solidFill>
                  <a:schemeClr val="tx1"/>
                </a:solidFill>
                <a:effectLst/>
                <a:latin typeface="+mn-lt"/>
                <a:ea typeface="+mn-ea"/>
                <a:cs typeface="+mn-cs"/>
              </a:rPr>
              <a:t> is a separate sequential file. The deltas are stored in the </a:t>
            </a:r>
            <a:r>
              <a:rPr lang="en-US" sz="1200" b="0" i="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 The </a:t>
            </a:r>
            <a:r>
              <a:rPr lang="en-US" sz="1200" b="0" i="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 consists of </a:t>
            </a:r>
            <a:r>
              <a:rPr lang="en-US" sz="1200" b="0" i="1" kern="1200" dirty="0">
                <a:solidFill>
                  <a:schemeClr val="tx1"/>
                </a:solidFill>
                <a:effectLst/>
                <a:latin typeface="+mn-lt"/>
                <a:ea typeface="+mn-ea"/>
                <a:cs typeface="+mn-cs"/>
              </a:rPr>
              <a:t>text records</a:t>
            </a:r>
            <a:r>
              <a:rPr lang="en-US" sz="1200" b="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control records</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Text records</a:t>
            </a:r>
            <a:r>
              <a:rPr lang="en-US" sz="1200" b="0" kern="1200" dirty="0">
                <a:solidFill>
                  <a:schemeClr val="tx1"/>
                </a:solidFill>
                <a:effectLst/>
                <a:latin typeface="+mn-lt"/>
                <a:ea typeface="+mn-ea"/>
                <a:cs typeface="+mn-cs"/>
              </a:rPr>
              <a:t> contain the source code. </a:t>
            </a:r>
            <a:r>
              <a:rPr lang="en-US" sz="1200" b="0" i="1" kern="1200" dirty="0">
                <a:solidFill>
                  <a:schemeClr val="tx1"/>
                </a:solidFill>
                <a:effectLst/>
                <a:latin typeface="+mn-lt"/>
                <a:ea typeface="+mn-ea"/>
                <a:cs typeface="+mn-cs"/>
              </a:rPr>
              <a:t>Control records </a:t>
            </a:r>
            <a:r>
              <a:rPr lang="en-US" sz="1200" b="0" kern="1200" dirty="0">
                <a:solidFill>
                  <a:schemeClr val="tx1"/>
                </a:solidFill>
                <a:effectLst/>
                <a:latin typeface="+mn-lt"/>
                <a:ea typeface="+mn-ea"/>
                <a:cs typeface="+mn-cs"/>
              </a:rPr>
              <a:t>specify the effects of each delta.</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31</a:t>
            </a:fld>
            <a:endParaRPr lang="en-US"/>
          </a:p>
        </p:txBody>
      </p:sp>
    </p:spTree>
    <p:extLst>
      <p:ext uri="{BB962C8B-B14F-4D97-AF65-F5344CB8AC3E}">
        <p14:creationId xmlns:p14="http://schemas.microsoft.com/office/powerpoint/2010/main" val="27579141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2015,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sent an email to a mailing list outlining how he came up with the algorithm for interleaved deltas. I love this story because it shows that even in 1972 computer programmers were solving thorny problems by getting away from their work. (http://</a:t>
            </a:r>
            <a:r>
              <a:rPr lang="en-US" sz="1200" b="0" kern="1200" dirty="0" err="1">
                <a:solidFill>
                  <a:schemeClr val="tx1"/>
                </a:solidFill>
                <a:effectLst/>
                <a:latin typeface="+mn-lt"/>
                <a:ea typeface="+mn-ea"/>
                <a:cs typeface="+mn-cs"/>
              </a:rPr>
              <a:t>sccs.sourceforge.net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sccs_invention.html</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Marc was walking his girlfriend's dog. Marc didn't like the dog, so he would let his mind wander when walking it. He had been struggling with the problem of how to store both the source code and the deltas all in the same file. He came up with the idea of surrounding the pieces of text with markers. When he got back to his apartment, he started sketching out details of how it might work.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he thought he had a workable solution, he enumerated what he thought were all the possible cases of insertions mixed with deletions and worked through each example. From there it was pretty simple to code and he had it running in SNOBOL4 in a day or two.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32</a:t>
            </a:fld>
            <a:endParaRPr lang="en-US"/>
          </a:p>
        </p:txBody>
      </p:sp>
    </p:spTree>
    <p:extLst>
      <p:ext uri="{BB962C8B-B14F-4D97-AF65-F5344CB8AC3E}">
        <p14:creationId xmlns:p14="http://schemas.microsoft.com/office/powerpoint/2010/main" val="37965450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As the first "real" version control system, SCCS was obviously extremely influential, but it also had a surprisingly long life-span. The project started in 1972 but didn't have it's first public release until version 4 on February 18, 1977. It even ended up becoming part of the Single UNIX Specification. It's still part of the POSIX standard, which really makes me wonder what other sort of random, irrelevant by-today's-standards utilities are part of POSIX.</a:t>
            </a:r>
          </a:p>
          <a:p>
            <a:endParaRPr lang="en-US" dirty="0"/>
          </a:p>
          <a:p>
            <a:r>
              <a:rPr lang="en-US" sz="1200" b="0" kern="1200" dirty="0">
                <a:solidFill>
                  <a:schemeClr val="tx1"/>
                </a:solidFill>
                <a:effectLst/>
                <a:latin typeface="+mn-lt"/>
                <a:ea typeface="+mn-ea"/>
                <a:cs typeface="+mn-cs"/>
              </a:rPr>
              <a:t>The file format is actually still (or was?) used by more modern version control systems like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and </a:t>
            </a:r>
            <a:r>
              <a:rPr lang="en-US" sz="1200" b="0" kern="1200" dirty="0" err="1">
                <a:solidFill>
                  <a:schemeClr val="tx1"/>
                </a:solidFill>
                <a:effectLst/>
                <a:latin typeface="+mn-lt"/>
                <a:ea typeface="+mn-ea"/>
                <a:cs typeface="+mn-cs"/>
              </a:rPr>
              <a:t>TeamWare</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can still find a modern fork of SCCS that was open sourced by Sun as part of </a:t>
            </a:r>
            <a:r>
              <a:rPr lang="en-US" sz="1200" b="0" kern="1200" dirty="0" err="1">
                <a:solidFill>
                  <a:schemeClr val="tx1"/>
                </a:solidFill>
                <a:effectLst/>
                <a:latin typeface="+mn-lt"/>
                <a:ea typeface="+mn-ea"/>
                <a:cs typeface="+mn-cs"/>
              </a:rPr>
              <a:t>OpenSolaris</a:t>
            </a:r>
            <a:r>
              <a:rPr lang="en-US" sz="1200" b="0" kern="1200" dirty="0">
                <a:solidFill>
                  <a:schemeClr val="tx1"/>
                </a:solidFill>
                <a:effectLst/>
                <a:latin typeface="+mn-lt"/>
                <a:ea typeface="+mn-ea"/>
                <a:cs typeface="+mn-cs"/>
              </a:rPr>
              <a:t>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That site is actually a treasure trove of information. For example, it contains the version 4 release announcement from 1977. It contains important information, such as SCCS files now being stored as ASCII instead of binary. We can also see that it was still being distributed as part of a larger tool suite called Programmer's Workbench (PWB).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 can also find a link to the SCCS development mailing list! It had a grand total of... one message in 2019. Asking if Windows 10 support was planned.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GNU also provides CSSC, which is their version of SCCS. The source code of course lives in a git repository. It was converted from CVS to git in 2010. There is actually one dev (James Youngman) actively making contributions to it this past year. The intent of the project is to help convert old SCCS repos over to a more modern option.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33</a:t>
            </a:fld>
            <a:endParaRPr lang="en-US"/>
          </a:p>
        </p:txBody>
      </p:sp>
    </p:spTree>
    <p:extLst>
      <p:ext uri="{BB962C8B-B14F-4D97-AF65-F5344CB8AC3E}">
        <p14:creationId xmlns:p14="http://schemas.microsoft.com/office/powerpoint/2010/main" val="22264779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you can find Marc </a:t>
            </a:r>
            <a:r>
              <a:rPr lang="en-US" dirty="0" err="1"/>
              <a:t>Rochkind’s</a:t>
            </a:r>
            <a:r>
              <a:rPr lang="en-US" dirty="0"/>
              <a:t> work on his website. I’m not completely sure what he’s doing these days, but, based only his website, it appears that he keeps busy with a wide range of hobby projects.</a:t>
            </a:r>
          </a:p>
          <a:p>
            <a:endParaRPr lang="en-US" dirty="0"/>
          </a:p>
          <a:p>
            <a:r>
              <a:rPr lang="en-US" dirty="0"/>
              <a:t>Something else that will be a bit of recurring theme today is that a lot of the people I’m going to talk about or also well known for other things. In this case, it’s for Advanced UNIX Programming.</a:t>
            </a:r>
          </a:p>
        </p:txBody>
      </p:sp>
      <p:sp>
        <p:nvSpPr>
          <p:cNvPr id="4" name="Slide Number Placeholder 3"/>
          <p:cNvSpPr>
            <a:spLocks noGrp="1"/>
          </p:cNvSpPr>
          <p:nvPr>
            <p:ph type="sldNum" sz="quarter" idx="5"/>
          </p:nvPr>
        </p:nvSpPr>
        <p:spPr/>
        <p:txBody>
          <a:bodyPr/>
          <a:lstStyle/>
          <a:p>
            <a:fld id="{5E6354DD-F6CC-EB42-9131-304FDA262AAF}" type="slidenum">
              <a:rPr lang="en-US" smtClean="0"/>
              <a:t>34</a:t>
            </a:fld>
            <a:endParaRPr lang="en-US"/>
          </a:p>
        </p:txBody>
      </p:sp>
    </p:spTree>
    <p:extLst>
      <p:ext uri="{BB962C8B-B14F-4D97-AF65-F5344CB8AC3E}">
        <p14:creationId xmlns:p14="http://schemas.microsoft.com/office/powerpoint/2010/main" val="12697652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Who here has ever used RCS? I can actually raise my hand for this one. During the summer of 2006 I was an undergraduate research assistant. All of the source code and LaTeX for the research's paper was stored in RCS. I didn't know much about version control in 2006, but I remember raising my eyebrows about it even back then.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35</a:t>
            </a:fld>
            <a:endParaRPr lang="en-US"/>
          </a:p>
        </p:txBody>
      </p:sp>
    </p:spTree>
    <p:extLst>
      <p:ext uri="{BB962C8B-B14F-4D97-AF65-F5344CB8AC3E}">
        <p14:creationId xmlns:p14="http://schemas.microsoft.com/office/powerpoint/2010/main" val="24014252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born in 1952, is a German computer scientist who received his MS and PhD from Carnegie Mellon in 1976 and 1980 respectively. After that he served for six years on the faculty of Purdue University. It was during his time at Purdue that he developed RCS.</a:t>
            </a:r>
          </a:p>
          <a:p>
            <a:endParaRPr lang="en-US" dirty="0"/>
          </a:p>
          <a:p>
            <a:r>
              <a:rPr lang="en-US" dirty="0"/>
              <a:t>This picture is him with the ACM SIGSOFT Impact Award he received in 2013 for his article on RCS. </a:t>
            </a:r>
            <a:r>
              <a:rPr lang="en-US" sz="1200" b="0" i="0" kern="1200" dirty="0">
                <a:solidFill>
                  <a:schemeClr val="tx1"/>
                </a:solidFill>
                <a:effectLst/>
                <a:latin typeface="+mn-lt"/>
                <a:ea typeface="+mn-ea"/>
                <a:cs typeface="+mn-cs"/>
              </a:rPr>
              <a:t>The Association for Computing Machinery (ACM) bestows this award every year for a publication that has demonstrated major impact.</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36</a:t>
            </a:fld>
            <a:endParaRPr lang="en-US"/>
          </a:p>
        </p:txBody>
      </p:sp>
    </p:spTree>
    <p:extLst>
      <p:ext uri="{BB962C8B-B14F-4D97-AF65-F5344CB8AC3E}">
        <p14:creationId xmlns:p14="http://schemas.microsoft.com/office/powerpoint/2010/main" val="27207654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why did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create RCS and what advantages did it have over SCCS? Let's look at his 1982 paper </a:t>
            </a:r>
            <a:r>
              <a:rPr lang="en-US" sz="1200" b="0" i="1" kern="1200" dirty="0">
                <a:solidFill>
                  <a:schemeClr val="tx1"/>
                </a:solidFill>
                <a:effectLst/>
                <a:latin typeface="+mn-lt"/>
                <a:ea typeface="+mn-ea"/>
                <a:cs typeface="+mn-cs"/>
              </a:rPr>
              <a:t>_Design, Implementation, and Evaluation of a Revision Control System_</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Reading through these old papers is a delight, so I'm going to pull out some choice parts while we go through the advantages of RCS over SCCS.</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37</a:t>
            </a:fld>
            <a:endParaRPr lang="en-US"/>
          </a:p>
        </p:txBody>
      </p:sp>
    </p:spTree>
    <p:extLst>
      <p:ext uri="{BB962C8B-B14F-4D97-AF65-F5344CB8AC3E}">
        <p14:creationId xmlns:p14="http://schemas.microsoft.com/office/powerpoint/2010/main" val="3553065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Right away in the introduction we get reminded that even in 1982 software was never done. He goes on to state that “</a:t>
            </a:r>
            <a:r>
              <a:rPr lang="en-US" dirty="0"/>
              <a:t> ’Improved’ versions of heavily used software products seem to arise almost spontaneously.”</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38</a:t>
            </a:fld>
            <a:endParaRPr lang="en-US"/>
          </a:p>
        </p:txBody>
      </p:sp>
    </p:spTree>
    <p:extLst>
      <p:ext uri="{BB962C8B-B14F-4D97-AF65-F5344CB8AC3E}">
        <p14:creationId xmlns:p14="http://schemas.microsoft.com/office/powerpoint/2010/main" val="18358550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it’s core, RCS is a refinement on SCCS. Both are 1</a:t>
            </a:r>
            <a:r>
              <a:rPr lang="en-US" baseline="30000" dirty="0"/>
              <a:t>st</a:t>
            </a:r>
            <a:r>
              <a:rPr lang="en-US" dirty="0"/>
              <a:t> generation tools. You check files in and out. You lock files. Revision numbers are very similar. </a:t>
            </a:r>
            <a:r>
              <a:rPr lang="en-US" sz="1200" b="0" kern="1200" dirty="0">
                <a:solidFill>
                  <a:schemeClr val="tx1"/>
                </a:solidFill>
                <a:effectLst/>
                <a:latin typeface="+mn-lt"/>
                <a:ea typeface="+mn-ea"/>
                <a:cs typeface="+mn-cs"/>
              </a:rPr>
              <a:t>Also, similar to SCCS, you can do some reasonably powerful searching to checkout a specific revision by criteria beyond an exact revision number.</a:t>
            </a:r>
          </a:p>
          <a:p>
            <a:endParaRPr lang="en-US" dirty="0"/>
          </a:p>
          <a:p>
            <a:r>
              <a:rPr lang="en-US" dirty="0"/>
              <a:t>There are differences though. The first one is branching. SCCS did not have any concept of branching, but RCS does. I was not able to find any information about how often it was used, but my guess is not often.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is an example of branching. We can see that each fork appends another number to the version. You can also give a friendlier label to the branches as an alias. One possible usage for this is to manage releases. You could create a labeled branch for every file and then retrieve every file with that label. SCCS did not provide the ability to provide friendlier labels like that.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39</a:t>
            </a:fld>
            <a:endParaRPr lang="en-US"/>
          </a:p>
        </p:txBody>
      </p:sp>
    </p:spTree>
    <p:extLst>
      <p:ext uri="{BB962C8B-B14F-4D97-AF65-F5344CB8AC3E}">
        <p14:creationId xmlns:p14="http://schemas.microsoft.com/office/powerpoint/2010/main" val="7359823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Software developers. Providing poor commit messages since the dawn of version control itself.</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40</a:t>
            </a:fld>
            <a:endParaRPr lang="en-US"/>
          </a:p>
        </p:txBody>
      </p:sp>
    </p:spTree>
    <p:extLst>
      <p:ext uri="{BB962C8B-B14F-4D97-AF65-F5344CB8AC3E}">
        <p14:creationId xmlns:p14="http://schemas.microsoft.com/office/powerpoint/2010/main" val="2926328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you're here for a history talk. What makes me qualified to give a history talk? This is me putting my imaginary history minor to use. You see, I took all the courses to get a history minor, but never actually talked to anybody in the history department about it, so... no minor for me. But I put in all the work, and I think that's the important part. I'm pretty sure that avoiding the paperwork and the human interaction required to complete a task is the most stereotypical software developer behavior you can imagine.</a:t>
            </a:r>
          </a:p>
          <a:p>
            <a:endParaRPr lang="en-US" dirty="0"/>
          </a:p>
          <a:p>
            <a:r>
              <a:rPr lang="en-US" dirty="0"/>
              <a:t>And for the curious, from left to right those are a </a:t>
            </a:r>
          </a:p>
          <a:p>
            <a:endParaRPr lang="en-US" dirty="0"/>
          </a:p>
          <a:p>
            <a:r>
              <a:rPr lang="en-US" dirty="0"/>
              <a:t>IBM 1402 Card Read Punch, Model 1 - $24,800</a:t>
            </a:r>
          </a:p>
          <a:p>
            <a:r>
              <a:rPr lang="en-US" dirty="0"/>
              <a:t>IBM 1401 Processing Unit, Model A-1 - $70,500</a:t>
            </a:r>
          </a:p>
          <a:p>
            <a:r>
              <a:rPr lang="en-US" dirty="0"/>
              <a:t>IBM 1403 Printer, Model 1 - $30,300</a:t>
            </a:r>
          </a:p>
          <a:p>
            <a:r>
              <a:rPr lang="en-US" dirty="0"/>
              <a:t>Total Price $125,600 (in 1961)</a:t>
            </a:r>
          </a:p>
          <a:p>
            <a:endParaRPr lang="en-US" dirty="0"/>
          </a:p>
          <a:p>
            <a:r>
              <a:rPr lang="en-US" dirty="0"/>
              <a:t>Apparently, the Computer History Museum has two working 1401’s.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other motivation for this talk came from CodeMash last year. I want to thank Jenny Manning for doing her talk at last year's CodeMash - </a:t>
            </a:r>
            <a:r>
              <a:rPr lang="en-US" sz="1200" b="0" i="1" kern="1200" dirty="0">
                <a:solidFill>
                  <a:schemeClr val="tx1"/>
                </a:solidFill>
                <a:effectLst/>
                <a:latin typeface="+mn-lt"/>
                <a:ea typeface="+mn-ea"/>
                <a:cs typeface="+mn-cs"/>
              </a:rPr>
              <a:t>Mommy, where do new programming languages come from?</a:t>
            </a:r>
            <a:r>
              <a:rPr lang="en-US" sz="1200" b="0" kern="1200" dirty="0">
                <a:solidFill>
                  <a:schemeClr val="tx1"/>
                </a:solidFill>
                <a:effectLst/>
                <a:latin typeface="+mn-lt"/>
                <a:ea typeface="+mn-ea"/>
                <a:cs typeface="+mn-cs"/>
              </a:rPr>
              <a:t> last year. Her talk was the inspiration for me submitting this talk and speaking here this year.</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a:t>
            </a:fld>
            <a:endParaRPr lang="en-US"/>
          </a:p>
        </p:txBody>
      </p:sp>
    </p:spTree>
    <p:extLst>
      <p:ext uri="{BB962C8B-B14F-4D97-AF65-F5344CB8AC3E}">
        <p14:creationId xmlns:p14="http://schemas.microsoft.com/office/powerpoint/2010/main" val="6256920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were also some </a:t>
            </a:r>
            <a:r>
              <a:rPr lang="en-US" sz="1200" b="0" kern="1200" dirty="0" err="1">
                <a:solidFill>
                  <a:schemeClr val="tx1"/>
                </a:solidFill>
                <a:effectLst/>
                <a:latin typeface="+mn-lt"/>
                <a:ea typeface="+mn-ea"/>
                <a:cs typeface="+mn-cs"/>
              </a:rPr>
              <a:t>auxilary</a:t>
            </a:r>
            <a:r>
              <a:rPr lang="en-US" sz="1200" b="0" kern="1200" dirty="0">
                <a:solidFill>
                  <a:schemeClr val="tx1"/>
                </a:solidFill>
                <a:effectLst/>
                <a:latin typeface="+mn-lt"/>
                <a:ea typeface="+mn-ea"/>
                <a:cs typeface="+mn-cs"/>
              </a:rPr>
              <a:t> commands. The most interesting of them is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rcs</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which lets you break locks. Even using RCS on a very small project in college, people forgot to release locks on a regular basis. Interestingly, breaking the lock also sends an email to the person who held the lock.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SCCS also supported breaking locks, but you needed special permissions to do so. In practice, everybody ended up getting these permissions so RCS just got rid of them.</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41</a:t>
            </a:fld>
            <a:endParaRPr lang="en-US"/>
          </a:p>
        </p:txBody>
      </p:sp>
    </p:spTree>
    <p:extLst>
      <p:ext uri="{BB962C8B-B14F-4D97-AF65-F5344CB8AC3E}">
        <p14:creationId xmlns:p14="http://schemas.microsoft.com/office/powerpoint/2010/main" val="42205099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RCS departs from SCCS in the way it stores deltas. SCCS stored all the deltas interleaved with each other. Interleaved deltas have a couple of performance characteristics.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The time it takes to retrieve any revision is the same. The whole revision file must be scanned no matter what.</a:t>
            </a:r>
          </a:p>
          <a:p>
            <a:r>
              <a:rPr lang="en-US" sz="1200" b="0" kern="1200" dirty="0">
                <a:solidFill>
                  <a:schemeClr val="tx1"/>
                </a:solidFill>
                <a:effectLst/>
                <a:latin typeface="+mn-lt"/>
                <a:ea typeface="+mn-ea"/>
                <a:cs typeface="+mn-cs"/>
              </a:rPr>
              <a:t>* Inserting a new delta is more complicated. First the old revision must be regenerated, diff'd with the new revision, and then the new delta info in interleaved.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RCS instead uses reverse deltas. The newest revision is stored intact, since that is what you will usually want to check out. If you want to go back one revision, you take the newest revision and apply a reverse delta to go back to that revision and so on to go back to any revision in the history. Adding a new revision is just getting the latest revision and executing diff to get the reverse delta. Then concatenate new revision and the new reverse delta to the already existing deltas. Done.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Of course, the disadvantage here is that going further back in history is more expensive. There is also additional complexity with branching with forward deltas being used on non-trunk branches for storage reasons.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42</a:t>
            </a:fld>
            <a:endParaRPr lang="en-US"/>
          </a:p>
        </p:txBody>
      </p:sp>
    </p:spTree>
    <p:extLst>
      <p:ext uri="{BB962C8B-B14F-4D97-AF65-F5344CB8AC3E}">
        <p14:creationId xmlns:p14="http://schemas.microsoft.com/office/powerpoint/2010/main" val="42274787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 big advantage of RCS is that it was designed to be easily used with MAKE. SCCS pre-dated MAKE, so it was unnecessarily difficult to integrate the two. The big difference is that the file naming conventions of RCS were designed to be easily used with MAKE.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also noted that the access control of SCCS could be too strict. In practice, everybody ended up needing the extra privilege of needing to break locks, but breaking a lock left no trace. This led to RCS allowing anybody to break a lock, but sending an email to the holder of the lock when it is broken.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Also, he notes that the identification mechanism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sccsid</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is not used in practice because of it's complexity. His hope was that RCS's system would be much easier to use, but I don't have any information on how true that was. If anybody here is an RCS guru, I would love to hear your take on 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SCCS provided no mechanism for merges either. RCS branches do support merging, but it's not clear how good that was in practice. Wikipedia implies that teams mostly used locking on a single head branch instead of branching. That seems likely, but I did not attempt to validate that claim at all.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One big thing that RCS was missing (at least in 1982. I didn't check if it was added later), is </a:t>
            </a:r>
            <a:r>
              <a:rPr lang="en-US" sz="1200" b="0" kern="1200" dirty="0" err="1">
                <a:solidFill>
                  <a:schemeClr val="tx1"/>
                </a:solidFill>
                <a:effectLst/>
                <a:latin typeface="+mn-lt"/>
                <a:ea typeface="+mn-ea"/>
                <a:cs typeface="+mn-cs"/>
              </a:rPr>
              <a:t>checksumming</a:t>
            </a:r>
            <a:r>
              <a:rPr lang="en-US" sz="1200" b="0" kern="1200" dirty="0">
                <a:solidFill>
                  <a:schemeClr val="tx1"/>
                </a:solidFill>
                <a:effectLst/>
                <a:latin typeface="+mn-lt"/>
                <a:ea typeface="+mn-ea"/>
                <a:cs typeface="+mn-cs"/>
              </a:rPr>
              <a:t>. SCCS did this.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43</a:t>
            </a:fld>
            <a:endParaRPr lang="en-US"/>
          </a:p>
        </p:txBody>
      </p:sp>
    </p:spTree>
    <p:extLst>
      <p:ext uri="{BB962C8B-B14F-4D97-AF65-F5344CB8AC3E}">
        <p14:creationId xmlns:p14="http://schemas.microsoft.com/office/powerpoint/2010/main" val="9040650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RCS is also a bit of case study in the evolution of open source licenses. Through version 3, which was distributed in BSD 4.3, it had the following license.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license looks crazy today. You needed the explicit written permission of Walter F.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to distribute RCS! This was true until 1989 when the license was altered to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44</a:t>
            </a:fld>
            <a:endParaRPr lang="en-US"/>
          </a:p>
        </p:txBody>
      </p:sp>
    </p:spTree>
    <p:extLst>
      <p:ext uri="{BB962C8B-B14F-4D97-AF65-F5344CB8AC3E}">
        <p14:creationId xmlns:p14="http://schemas.microsoft.com/office/powerpoint/2010/main" val="33440278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 pretty similar to BSD licenses of the day. It's just missing anything about using the Walter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name to endorse or promote derived products and anything about the software being provided </a:t>
            </a:r>
            <a:r>
              <a:rPr lang="en-US" sz="1200" b="0" i="1" kern="1200" dirty="0">
                <a:solidFill>
                  <a:schemeClr val="tx1"/>
                </a:solidFill>
                <a:effectLst/>
                <a:latin typeface="+mn-lt"/>
                <a:ea typeface="+mn-ea"/>
                <a:cs typeface="+mn-cs"/>
              </a:rPr>
              <a:t>_as is_</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With RCS 4.3 on July 26, 1990 it became distributed by the Free Software Foundation under the GPL.</a:t>
            </a:r>
          </a:p>
        </p:txBody>
      </p:sp>
      <p:sp>
        <p:nvSpPr>
          <p:cNvPr id="4" name="Slide Number Placeholder 3"/>
          <p:cNvSpPr>
            <a:spLocks noGrp="1"/>
          </p:cNvSpPr>
          <p:nvPr>
            <p:ph type="sldNum" sz="quarter" idx="5"/>
          </p:nvPr>
        </p:nvSpPr>
        <p:spPr/>
        <p:txBody>
          <a:bodyPr/>
          <a:lstStyle/>
          <a:p>
            <a:fld id="{5E6354DD-F6CC-EB42-9131-304FDA262AAF}" type="slidenum">
              <a:rPr lang="en-US" smtClean="0"/>
              <a:t>45</a:t>
            </a:fld>
            <a:endParaRPr lang="en-US"/>
          </a:p>
        </p:txBody>
      </p:sp>
    </p:spTree>
    <p:extLst>
      <p:ext uri="{BB962C8B-B14F-4D97-AF65-F5344CB8AC3E}">
        <p14:creationId xmlns:p14="http://schemas.microsoft.com/office/powerpoint/2010/main" val="37070596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RCS is a GNU project and easily installable as a package through Homebrew on a Mac or your package manager of choice in Linux. The latest release was 5.9.4 on January 22, 2015. The project is currently maintained by </a:t>
            </a:r>
            <a:r>
              <a:rPr lang="en-US" sz="1200" b="0" kern="1200" dirty="0" err="1">
                <a:solidFill>
                  <a:schemeClr val="tx1"/>
                </a:solidFill>
                <a:effectLst/>
                <a:latin typeface="+mn-lt"/>
                <a:ea typeface="+mn-ea"/>
                <a:cs typeface="+mn-cs"/>
              </a:rPr>
              <a:t>Thien-Thi</a:t>
            </a:r>
            <a:r>
              <a:rPr lang="en-US" sz="1200" b="0" kern="1200" dirty="0">
                <a:solidFill>
                  <a:schemeClr val="tx1"/>
                </a:solidFill>
                <a:effectLst/>
                <a:latin typeface="+mn-lt"/>
                <a:ea typeface="+mn-ea"/>
                <a:cs typeface="+mn-cs"/>
              </a:rPr>
              <a:t> Nguyen.</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is still an active professor in Germany at the Karlsruhe Institute of Technology in Germany.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46</a:t>
            </a:fld>
            <a:endParaRPr lang="en-US"/>
          </a:p>
        </p:txBody>
      </p:sp>
    </p:spTree>
    <p:extLst>
      <p:ext uri="{BB962C8B-B14F-4D97-AF65-F5344CB8AC3E}">
        <p14:creationId xmlns:p14="http://schemas.microsoft.com/office/powerpoint/2010/main" val="42772525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Which brings us to CVS. So, who here has used CVS? When did you last use it and where?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my experience with CVS is minimal. The most I’ve ever done with it is checking out projects from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I think.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48</a:t>
            </a:fld>
            <a:endParaRPr lang="en-US"/>
          </a:p>
        </p:txBody>
      </p:sp>
    </p:spTree>
    <p:extLst>
      <p:ext uri="{BB962C8B-B14F-4D97-AF65-F5344CB8AC3E}">
        <p14:creationId xmlns:p14="http://schemas.microsoft.com/office/powerpoint/2010/main" val="11282892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can be said to have two creators. The initial creator was 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was born in 1939 in Enschede, the Netherlands. He got his Master of Physics in 1967 from </a:t>
            </a:r>
            <a:r>
              <a:rPr lang="en-US" sz="1200" b="0" kern="1200" dirty="0" err="1">
                <a:solidFill>
                  <a:schemeClr val="tx1"/>
                </a:solidFill>
                <a:effectLst/>
                <a:latin typeface="+mn-lt"/>
                <a:ea typeface="+mn-ea"/>
                <a:cs typeface="+mn-cs"/>
              </a:rPr>
              <a:t>Rijksuniversiteit</a:t>
            </a:r>
            <a:r>
              <a:rPr lang="en-US" sz="1200" b="0" kern="1200" dirty="0">
                <a:solidFill>
                  <a:schemeClr val="tx1"/>
                </a:solidFill>
                <a:effectLst/>
                <a:latin typeface="+mn-lt"/>
                <a:ea typeface="+mn-ea"/>
                <a:cs typeface="+mn-cs"/>
              </a:rPr>
              <a:t> Utrecht. From there he worked in Israel as a systems programmer for a couple of years before starting research in Amsterdam. He got his PhD in Computer </a:t>
            </a:r>
            <a:r>
              <a:rPr lang="en-US" sz="1200" b="0" kern="1200" dirty="0" err="1">
                <a:solidFill>
                  <a:schemeClr val="tx1"/>
                </a:solidFill>
                <a:effectLst/>
                <a:latin typeface="+mn-lt"/>
                <a:ea typeface="+mn-ea"/>
                <a:cs typeface="+mn-cs"/>
              </a:rPr>
              <a:t>Sciense</a:t>
            </a:r>
            <a:r>
              <a:rPr lang="en-US" sz="1200" b="0" kern="1200" dirty="0">
                <a:solidFill>
                  <a:schemeClr val="tx1"/>
                </a:solidFill>
                <a:effectLst/>
                <a:latin typeface="+mn-lt"/>
                <a:ea typeface="+mn-ea"/>
                <a:cs typeface="+mn-cs"/>
              </a:rPr>
              <a:t> in 1982 from the University of Amsterdam. He spent the rest of his career at Vrije Universiteit, Amsterdam before retiring in 2004.</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created the initial version of RCS in 1984-1985. The details are a bit fuzzy.</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49</a:t>
            </a:fld>
            <a:endParaRPr lang="en-US"/>
          </a:p>
        </p:txBody>
      </p:sp>
    </p:spTree>
    <p:extLst>
      <p:ext uri="{BB962C8B-B14F-4D97-AF65-F5344CB8AC3E}">
        <p14:creationId xmlns:p14="http://schemas.microsoft.com/office/powerpoint/2010/main" val="38632705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When this project finished up he cleaned up the shell scripts and renamed it CVS. These shell scripts were just wrappers over RCS. The initial commit of CVS under itself was on November 23, 1985.</a:t>
            </a:r>
          </a:p>
        </p:txBody>
      </p:sp>
      <p:sp>
        <p:nvSpPr>
          <p:cNvPr id="4" name="Slide Number Placeholder 3"/>
          <p:cNvSpPr>
            <a:spLocks noGrp="1"/>
          </p:cNvSpPr>
          <p:nvPr>
            <p:ph type="sldNum" sz="quarter" idx="5"/>
          </p:nvPr>
        </p:nvSpPr>
        <p:spPr/>
        <p:txBody>
          <a:bodyPr/>
          <a:lstStyle/>
          <a:p>
            <a:fld id="{5E6354DD-F6CC-EB42-9131-304FDA262AAF}" type="slidenum">
              <a:rPr lang="en-US" smtClean="0"/>
              <a:t>50</a:t>
            </a:fld>
            <a:endParaRPr lang="en-US"/>
          </a:p>
        </p:txBody>
      </p:sp>
    </p:spTree>
    <p:extLst>
      <p:ext uri="{BB962C8B-B14F-4D97-AF65-F5344CB8AC3E}">
        <p14:creationId xmlns:p14="http://schemas.microsoft.com/office/powerpoint/2010/main" val="36094737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 posted the improved scripts to </a:t>
            </a:r>
            <a:r>
              <a:rPr lang="en-US" sz="1200" b="0" kern="1200" dirty="0" err="1">
                <a:solidFill>
                  <a:schemeClr val="tx1"/>
                </a:solidFill>
                <a:effectLst/>
                <a:latin typeface="+mn-lt"/>
                <a:ea typeface="+mn-ea"/>
                <a:cs typeface="+mn-cs"/>
              </a:rPr>
              <a:t>comp.sources.unix</a:t>
            </a:r>
            <a:r>
              <a:rPr lang="en-US" sz="1200" b="0" kern="1200" dirty="0">
                <a:solidFill>
                  <a:schemeClr val="tx1"/>
                </a:solidFill>
                <a:effectLst/>
                <a:latin typeface="+mn-lt"/>
                <a:ea typeface="+mn-ea"/>
                <a:cs typeface="+mn-cs"/>
              </a:rPr>
              <a:t> on June 23, 1986. You can still find those online today and it still works, assuming you have RCS installed.</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51</a:t>
            </a:fld>
            <a:endParaRPr lang="en-US"/>
          </a:p>
        </p:txBody>
      </p:sp>
    </p:spTree>
    <p:extLst>
      <p:ext uri="{BB962C8B-B14F-4D97-AF65-F5344CB8AC3E}">
        <p14:creationId xmlns:p14="http://schemas.microsoft.com/office/powerpoint/2010/main" val="3392458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not above stooping to Wikipedia for definitions. This one is pretty straightforward and probably matches your intuition about what version control is. </a:t>
            </a:r>
          </a:p>
        </p:txBody>
      </p:sp>
      <p:sp>
        <p:nvSpPr>
          <p:cNvPr id="4" name="Slide Number Placeholder 3"/>
          <p:cNvSpPr>
            <a:spLocks noGrp="1"/>
          </p:cNvSpPr>
          <p:nvPr>
            <p:ph type="sldNum" sz="quarter" idx="5"/>
          </p:nvPr>
        </p:nvSpPr>
        <p:spPr/>
        <p:txBody>
          <a:bodyPr/>
          <a:lstStyle/>
          <a:p>
            <a:fld id="{5E6354DD-F6CC-EB42-9131-304FDA262AAF}" type="slidenum">
              <a:rPr lang="en-US" smtClean="0"/>
              <a:t>5</a:t>
            </a:fld>
            <a:endParaRPr lang="en-US"/>
          </a:p>
        </p:txBody>
      </p:sp>
    </p:spTree>
    <p:extLst>
      <p:ext uri="{BB962C8B-B14F-4D97-AF65-F5344CB8AC3E}">
        <p14:creationId xmlns:p14="http://schemas.microsoft.com/office/powerpoint/2010/main" val="10181929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From there, Brian Berliner comes into the picture.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Brian Berliner received his BS in Computer Science from the University of Illinois in 1985. He's had a long career working on supercomputers, CVS, and business systems. He's been a founder and an executive. Advisor and board member. He's been busy.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Brian Berliner took those original scripts and ported them to C in roughly two weeks. This port turned into the official CVS. He started it in April 1989 with input from other contributors while working at Prisma. Prisma was a third-party developer working on the SunOS kernel. His port was released under the GPL and CVS 1.0 became a Free Software Foundation project on November 19, 1990. It's relationship with GNU is a bit murky. Some GNU pages called it a GNU project and others did not.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52</a:t>
            </a:fld>
            <a:endParaRPr lang="en-US"/>
          </a:p>
        </p:txBody>
      </p:sp>
    </p:spTree>
    <p:extLst>
      <p:ext uri="{BB962C8B-B14F-4D97-AF65-F5344CB8AC3E}">
        <p14:creationId xmlns:p14="http://schemas.microsoft.com/office/powerpoint/2010/main" val="18944817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Berliner summarized his work with on CVS with Prisma in a paper that you can find at this link.</a:t>
            </a:r>
          </a:p>
        </p:txBody>
      </p:sp>
      <p:sp>
        <p:nvSpPr>
          <p:cNvPr id="4" name="Slide Number Placeholder 3"/>
          <p:cNvSpPr>
            <a:spLocks noGrp="1"/>
          </p:cNvSpPr>
          <p:nvPr>
            <p:ph type="sldNum" sz="quarter" idx="5"/>
          </p:nvPr>
        </p:nvSpPr>
        <p:spPr/>
        <p:txBody>
          <a:bodyPr/>
          <a:lstStyle/>
          <a:p>
            <a:fld id="{5E6354DD-F6CC-EB42-9131-304FDA262AAF}" type="slidenum">
              <a:rPr lang="en-US" smtClean="0"/>
              <a:t>53</a:t>
            </a:fld>
            <a:endParaRPr lang="en-US"/>
          </a:p>
        </p:txBody>
      </p:sp>
    </p:spTree>
    <p:extLst>
      <p:ext uri="{BB962C8B-B14F-4D97-AF65-F5344CB8AC3E}">
        <p14:creationId xmlns:p14="http://schemas.microsoft.com/office/powerpoint/2010/main" val="31525945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was the first version control system of what became known as the second generation. All of these advantages are defining characteristics of the second generation.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The ability to work with multiple files at once. Files are still versioned independently, but you can commit multiple at once. The huge shortcoming of this is that those commits are not atomic. You are not guaranteed that all of them or none of them will succeed. Any number could succeed or fail.</a:t>
            </a:r>
          </a:p>
          <a:p>
            <a:r>
              <a:rPr lang="en-US" sz="1200" b="0" kern="1200" dirty="0">
                <a:solidFill>
                  <a:schemeClr val="tx1"/>
                </a:solidFill>
                <a:effectLst/>
                <a:latin typeface="+mn-lt"/>
                <a:ea typeface="+mn-ea"/>
                <a:cs typeface="+mn-cs"/>
              </a:rPr>
              <a:t>* Client-server architecture. The server contains the centralized repository and clients talk to that repository to check code out, commit code, and other operations. The server is the centralized point of truth and all operations must go through it.</a:t>
            </a:r>
          </a:p>
          <a:p>
            <a:r>
              <a:rPr lang="en-US" sz="1200" b="0" kern="1200" dirty="0">
                <a:solidFill>
                  <a:schemeClr val="tx1"/>
                </a:solidFill>
                <a:effectLst/>
                <a:latin typeface="+mn-lt"/>
                <a:ea typeface="+mn-ea"/>
                <a:cs typeface="+mn-cs"/>
              </a:rPr>
              <a:t>* Concurrent edits. File locks are no longer necessary. Instead, multiple developers may work on a file at once. If developer A commits first, then developer B will be required to pull the new changes in first and resolve conflicts if necessary before they are able to commit their changes. If there are no conflicts, then this process is transparent.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54</a:t>
            </a:fld>
            <a:endParaRPr lang="en-US"/>
          </a:p>
        </p:txBody>
      </p:sp>
    </p:spTree>
    <p:extLst>
      <p:ext uri="{BB962C8B-B14F-4D97-AF65-F5344CB8AC3E}">
        <p14:creationId xmlns:p14="http://schemas.microsoft.com/office/powerpoint/2010/main" val="32636656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Unfortunately I was not able to find any hard data on CVS adoption, but I've found enough indirect evidence that I'm willing to state the CVS was the dominant version control system of the 90's.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2007 survey by git of it's users found that CVS and SVN were by far the most common version control systems that git users also had experience with. This is not the most representative sample though. An early adopter of git is probably not representative of the average developer.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CVS became the de facto standard for open source development. There were competing paid products, such as Perforce, ClearCase, and Visual SourceSafe, but they never became as </a:t>
            </a:r>
            <a:r>
              <a:rPr lang="en-US" sz="1200" b="0" kern="1200" dirty="0" err="1">
                <a:solidFill>
                  <a:schemeClr val="tx1"/>
                </a:solidFill>
                <a:effectLst/>
                <a:latin typeface="+mn-lt"/>
                <a:ea typeface="+mn-ea"/>
                <a:cs typeface="+mn-cs"/>
              </a:rPr>
              <a:t>ubiquitious</a:t>
            </a:r>
            <a:r>
              <a:rPr lang="en-US" sz="1200" b="0" kern="1200" dirty="0">
                <a:solidFill>
                  <a:schemeClr val="tx1"/>
                </a:solidFill>
                <a:effectLst/>
                <a:latin typeface="+mn-lt"/>
                <a:ea typeface="+mn-ea"/>
                <a:cs typeface="+mn-cs"/>
              </a:rPr>
              <a:t> as CVS. Although, I think that Perforce did offer free </a:t>
            </a:r>
            <a:r>
              <a:rPr lang="en-US" sz="1200" b="0" kern="1200" dirty="0" err="1">
                <a:solidFill>
                  <a:schemeClr val="tx1"/>
                </a:solidFill>
                <a:effectLst/>
                <a:latin typeface="+mn-lt"/>
                <a:ea typeface="+mn-ea"/>
                <a:cs typeface="+mn-cs"/>
              </a:rPr>
              <a:t>licences</a:t>
            </a:r>
            <a:r>
              <a:rPr lang="en-US" sz="1200" b="0" kern="1200" dirty="0">
                <a:solidFill>
                  <a:schemeClr val="tx1"/>
                </a:solidFill>
                <a:effectLst/>
                <a:latin typeface="+mn-lt"/>
                <a:ea typeface="+mn-ea"/>
                <a:cs typeface="+mn-cs"/>
              </a:rPr>
              <a:t> to open source projects.</a:t>
            </a:r>
          </a:p>
        </p:txBody>
      </p:sp>
      <p:sp>
        <p:nvSpPr>
          <p:cNvPr id="4" name="Slide Number Placeholder 3"/>
          <p:cNvSpPr>
            <a:spLocks noGrp="1"/>
          </p:cNvSpPr>
          <p:nvPr>
            <p:ph type="sldNum" sz="quarter" idx="5"/>
          </p:nvPr>
        </p:nvSpPr>
        <p:spPr/>
        <p:txBody>
          <a:bodyPr/>
          <a:lstStyle/>
          <a:p>
            <a:fld id="{5E6354DD-F6CC-EB42-9131-304FDA262AAF}" type="slidenum">
              <a:rPr lang="en-US" smtClean="0"/>
              <a:t>55</a:t>
            </a:fld>
            <a:endParaRPr lang="en-US"/>
          </a:p>
        </p:txBody>
      </p:sp>
    </p:spTree>
    <p:extLst>
      <p:ext uri="{BB962C8B-B14F-4D97-AF65-F5344CB8AC3E}">
        <p14:creationId xmlns:p14="http://schemas.microsoft.com/office/powerpoint/2010/main" val="36883565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Wrong CVS</a:t>
            </a:r>
          </a:p>
        </p:txBody>
      </p:sp>
      <p:sp>
        <p:nvSpPr>
          <p:cNvPr id="4" name="Slide Number Placeholder 3"/>
          <p:cNvSpPr>
            <a:spLocks noGrp="1"/>
          </p:cNvSpPr>
          <p:nvPr>
            <p:ph type="sldNum" sz="quarter" idx="5"/>
          </p:nvPr>
        </p:nvSpPr>
        <p:spPr/>
        <p:txBody>
          <a:bodyPr/>
          <a:lstStyle/>
          <a:p>
            <a:fld id="{5E6354DD-F6CC-EB42-9131-304FDA262AAF}" type="slidenum">
              <a:rPr lang="en-US" smtClean="0"/>
              <a:t>56</a:t>
            </a:fld>
            <a:endParaRPr lang="en-US"/>
          </a:p>
        </p:txBody>
      </p:sp>
    </p:spTree>
    <p:extLst>
      <p:ext uri="{BB962C8B-B14F-4D97-AF65-F5344CB8AC3E}">
        <p14:creationId xmlns:p14="http://schemas.microsoft.com/office/powerpoint/2010/main" val="26061611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predates the concept of every project having a logo.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Today, I would consider CVS to be a dead project. The last release was 1.11.23 on May 8, 2008. There have been some maintenance bug fixes since then, but no releases. The last </a:t>
            </a:r>
            <a:r>
              <a:rPr lang="en-US" sz="1200" b="0" kern="1200" dirty="0" err="1">
                <a:solidFill>
                  <a:schemeClr val="tx1"/>
                </a:solidFill>
                <a:effectLst/>
                <a:latin typeface="+mn-lt"/>
                <a:ea typeface="+mn-ea"/>
                <a:cs typeface="+mn-cs"/>
              </a:rPr>
              <a:t>checkin</a:t>
            </a:r>
            <a:r>
              <a:rPr lang="en-US" sz="1200" b="0" kern="1200" dirty="0">
                <a:solidFill>
                  <a:schemeClr val="tx1"/>
                </a:solidFill>
                <a:effectLst/>
                <a:latin typeface="+mn-lt"/>
                <a:ea typeface="+mn-ea"/>
                <a:cs typeface="+mn-cs"/>
              </a:rPr>
              <a:t> was on March 30, 2011.</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a fork called CVSNT that began in 1998 with the initial goal of improving Windows support. I assume this is where the "NT" comes from. Its history is extremely messy. It's not that important, so I won't go into it. Suffice to say, if you wish, you can pay for a commercial version of CVS today.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real future of CVS was... (SVN)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57</a:t>
            </a:fld>
            <a:endParaRPr lang="en-US"/>
          </a:p>
        </p:txBody>
      </p:sp>
    </p:spTree>
    <p:extLst>
      <p:ext uri="{BB962C8B-B14F-4D97-AF65-F5344CB8AC3E}">
        <p14:creationId xmlns:p14="http://schemas.microsoft.com/office/powerpoint/2010/main" val="22960478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who here has used SVN? When did you last use it and where? Personally, I used SVN for the first time in college on a group project. Another member of the group that I hadn't worked with before used it on all of his projects, so the entire team adopted it. I would go on to use it from 2007-2010 at my first job out of college.</a:t>
            </a:r>
          </a:p>
        </p:txBody>
      </p:sp>
      <p:sp>
        <p:nvSpPr>
          <p:cNvPr id="4" name="Slide Number Placeholder 3"/>
          <p:cNvSpPr>
            <a:spLocks noGrp="1"/>
          </p:cNvSpPr>
          <p:nvPr>
            <p:ph type="sldNum" sz="quarter" idx="5"/>
          </p:nvPr>
        </p:nvSpPr>
        <p:spPr/>
        <p:txBody>
          <a:bodyPr/>
          <a:lstStyle/>
          <a:p>
            <a:fld id="{5E6354DD-F6CC-EB42-9131-304FDA262AAF}" type="slidenum">
              <a:rPr lang="en-US" smtClean="0"/>
              <a:t>58</a:t>
            </a:fld>
            <a:endParaRPr lang="en-US"/>
          </a:p>
        </p:txBody>
      </p:sp>
    </p:spTree>
    <p:extLst>
      <p:ext uri="{BB962C8B-B14F-4D97-AF65-F5344CB8AC3E}">
        <p14:creationId xmlns:p14="http://schemas.microsoft.com/office/powerpoint/2010/main" val="26407681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Subversion project was started in 2000 by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with the explicit goal of making CVS, but better.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offered a software suite called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Enterprise Edition (CEE), which included version control. They were using CVS for that part, but the limitations were obvious. Unfortunately, CVS had become so ubiquitous that there wasn't a better open source option.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59</a:t>
            </a:fld>
            <a:endParaRPr lang="en-US"/>
          </a:p>
        </p:txBody>
      </p:sp>
    </p:spTree>
    <p:extLst>
      <p:ext uri="{BB962C8B-B14F-4D97-AF65-F5344CB8AC3E}">
        <p14:creationId xmlns:p14="http://schemas.microsoft.com/office/powerpoint/2010/main" val="34274402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are few people who are most responsible for the early design and development of the project. These are Karl Fogel, Jim Blandy, and Ben Collins-Sussman.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Karl Fogel was the author of </a:t>
            </a:r>
            <a:r>
              <a:rPr lang="en-US" sz="1200" b="0" i="1" kern="1200" dirty="0">
                <a:solidFill>
                  <a:schemeClr val="tx1"/>
                </a:solidFill>
                <a:effectLst/>
                <a:latin typeface="+mn-lt"/>
                <a:ea typeface="+mn-ea"/>
                <a:cs typeface="+mn-cs"/>
              </a:rPr>
              <a:t>Open Source Development with CVS</a:t>
            </a:r>
            <a:r>
              <a:rPr lang="en-US" sz="1200" b="0" kern="1200" dirty="0">
                <a:solidFill>
                  <a:schemeClr val="tx1"/>
                </a:solidFill>
                <a:effectLst/>
                <a:latin typeface="+mn-lt"/>
                <a:ea typeface="+mn-ea"/>
                <a:cs typeface="+mn-cs"/>
              </a:rPr>
              <a:t>. He had already been discussing a design for a new version control system with Jim Blandy. Those two had previously founded Cyclic Software in 1995 to provide CVS support contracts, so they were well aware of the strengths and weaknesses of CVS.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60</a:t>
            </a:fld>
            <a:endParaRPr lang="en-US"/>
          </a:p>
        </p:txBody>
      </p:sp>
    </p:spTree>
    <p:extLst>
      <p:ext uri="{BB962C8B-B14F-4D97-AF65-F5344CB8AC3E}">
        <p14:creationId xmlns:p14="http://schemas.microsoft.com/office/powerpoint/2010/main" val="39000662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February 2000,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reached out to Karl Fogel to ask about his interest in working on a version control system to replace CVS. By coincidence Karl and Jim were already discussing such a system, Karl immediately joined. Jim was working for Red Hat Software at the time and convinced them to essentially donate him for an indefinite period of time to work on the project.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also hired Ben Collins-Sussman at this time.</a:t>
            </a:r>
          </a:p>
        </p:txBody>
      </p:sp>
      <p:sp>
        <p:nvSpPr>
          <p:cNvPr id="4" name="Slide Number Placeholder 3"/>
          <p:cNvSpPr>
            <a:spLocks noGrp="1"/>
          </p:cNvSpPr>
          <p:nvPr>
            <p:ph type="sldNum" sz="quarter" idx="5"/>
          </p:nvPr>
        </p:nvSpPr>
        <p:spPr/>
        <p:txBody>
          <a:bodyPr/>
          <a:lstStyle/>
          <a:p>
            <a:fld id="{5E6354DD-F6CC-EB42-9131-304FDA262AAF}" type="slidenum">
              <a:rPr lang="en-US" smtClean="0"/>
              <a:t>61</a:t>
            </a:fld>
            <a:endParaRPr lang="en-US"/>
          </a:p>
        </p:txBody>
      </p:sp>
    </p:spTree>
    <p:extLst>
      <p:ext uri="{BB962C8B-B14F-4D97-AF65-F5344CB8AC3E}">
        <p14:creationId xmlns:p14="http://schemas.microsoft.com/office/powerpoint/2010/main" val="3293236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also not above pulling definitions from the official Git book as part of their documentation. I like that this version specifically calls out recalling specific versions later.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You'll notice these definitions don't lay out any specific requirements about what features a version control system needs to have. We would certainly like it to be easy to visualize changes. We would certainly like to have atomic commits. We would certainly like it to be easy to manage releases. But none of these are required. You just need to record changes so you can get back to a specific version if needed. That's it.</a:t>
            </a:r>
          </a:p>
          <a:p>
            <a:endParaRPr lang="en-US" dirty="0"/>
          </a:p>
          <a:p>
            <a:r>
              <a:rPr lang="en-US" dirty="0"/>
              <a:t>There are also a couple of different terms for version control.</a:t>
            </a:r>
          </a:p>
          <a:p>
            <a:r>
              <a:rPr lang="en-US" dirty="0"/>
              <a:t>VCS = Version Control Software/Version Control System</a:t>
            </a:r>
          </a:p>
          <a:p>
            <a:r>
              <a:rPr lang="en-US" dirty="0"/>
              <a:t>SCM = Source Control Management/Software Configuration </a:t>
            </a:r>
            <a:r>
              <a:rPr lang="en-US" dirty="0" err="1"/>
              <a:t>ManagementRevision</a:t>
            </a:r>
            <a:r>
              <a:rPr lang="en-US" dirty="0"/>
              <a:t> Control</a:t>
            </a:r>
          </a:p>
          <a:p>
            <a:r>
              <a:rPr lang="en-US" dirty="0"/>
              <a:t>Revision Control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Sometimes you’ll here VCS. Sometimes SCM. Occasionally revision control. I’m going to try and be consistent here and use the term “version control”, but I could slip up.</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Any distinction between these terms is generally meaningless. Software Configuration Management can have a slightly different meaning depending on context, but that isn't important in the context of this talk.</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a:t>
            </a:fld>
            <a:endParaRPr lang="en-US"/>
          </a:p>
        </p:txBody>
      </p:sp>
    </p:spTree>
    <p:extLst>
      <p:ext uri="{BB962C8B-B14F-4D97-AF65-F5344CB8AC3E}">
        <p14:creationId xmlns:p14="http://schemas.microsoft.com/office/powerpoint/2010/main" val="21449057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Their initial goals were simple. Jim already had a name, Subversion, and a basic design for the data store from his previous musings with Karl. They didn't want to break any new ground, they just wanted to fix CVS. They wanted to match CVS's features and development model, but avoid the big flaws. It didn't need to be a drop-in replacement, but it needed to feel very familiar to a CVS user to make the transition relatively painless.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Subversion became self-hosting on August 31, 2001, after 14 months of development. Up until this point the code was actually managed with CVS.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62</a:t>
            </a:fld>
            <a:endParaRPr lang="en-US"/>
          </a:p>
        </p:txBody>
      </p:sp>
    </p:spTree>
    <p:extLst>
      <p:ext uri="{BB962C8B-B14F-4D97-AF65-F5344CB8AC3E}">
        <p14:creationId xmlns:p14="http://schemas.microsoft.com/office/powerpoint/2010/main" val="26751008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November 2009, Subversion was accepted into Apache Incubator. Things moved quickly and it became a top-level Apache project on </a:t>
            </a:r>
            <a:r>
              <a:rPr lang="en-US" sz="1200" b="0" kern="1200" dirty="0" err="1">
                <a:solidFill>
                  <a:schemeClr val="tx1"/>
                </a:solidFill>
                <a:effectLst/>
                <a:latin typeface="+mn-lt"/>
                <a:ea typeface="+mn-ea"/>
                <a:cs typeface="+mn-cs"/>
              </a:rPr>
              <a:t>Feburary</a:t>
            </a:r>
            <a:r>
              <a:rPr lang="en-US" sz="1200" b="0" kern="1200" dirty="0">
                <a:solidFill>
                  <a:schemeClr val="tx1"/>
                </a:solidFill>
                <a:effectLst/>
                <a:latin typeface="+mn-lt"/>
                <a:ea typeface="+mn-ea"/>
                <a:cs typeface="+mn-cs"/>
              </a:rPr>
              <a:t> 17, 2010. It remains an Apache project to this day.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One major factor in Subversion becoming an Apache project was Brian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He was one of the founders of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along with Tim O'Reilly (yes, the one you're thinking of) and Bill </a:t>
            </a:r>
            <a:r>
              <a:rPr lang="en-US" sz="1200" b="0" kern="1200" dirty="0" err="1">
                <a:solidFill>
                  <a:schemeClr val="tx1"/>
                </a:solidFill>
                <a:effectLst/>
                <a:latin typeface="+mn-lt"/>
                <a:ea typeface="+mn-ea"/>
                <a:cs typeface="+mn-cs"/>
              </a:rPr>
              <a:t>Portelli</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is best know for being the primary developer of the Apache Web Server and found the Apache Group, which became the Apache Software Foundation.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63</a:t>
            </a:fld>
            <a:endParaRPr lang="en-US"/>
          </a:p>
        </p:txBody>
      </p:sp>
    </p:spTree>
    <p:extLst>
      <p:ext uri="{BB962C8B-B14F-4D97-AF65-F5344CB8AC3E}">
        <p14:creationId xmlns:p14="http://schemas.microsoft.com/office/powerpoint/2010/main" val="29527031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entire goal of Subversion was to create a fixed version of CVS and they succeeded in that.</a:t>
            </a:r>
          </a:p>
          <a:p>
            <a:endParaRPr lang="en-US" dirty="0"/>
          </a:p>
          <a:p>
            <a:r>
              <a:rPr lang="en-US" sz="1200" b="0" kern="1200" dirty="0">
                <a:solidFill>
                  <a:schemeClr val="tx1"/>
                </a:solidFill>
                <a:effectLst/>
                <a:latin typeface="+mn-lt"/>
                <a:ea typeface="+mn-ea"/>
                <a:cs typeface="+mn-cs"/>
              </a:rPr>
              <a:t>* The entire repo is </a:t>
            </a:r>
            <a:r>
              <a:rPr lang="en-US" sz="1200" b="0" kern="1200" dirty="0" err="1">
                <a:solidFill>
                  <a:schemeClr val="tx1"/>
                </a:solidFill>
                <a:effectLst/>
                <a:latin typeface="+mn-lt"/>
                <a:ea typeface="+mn-ea"/>
                <a:cs typeface="+mn-cs"/>
              </a:rPr>
              <a:t>revisioned</a:t>
            </a:r>
            <a:r>
              <a:rPr lang="en-US" sz="1200" b="0" kern="1200" dirty="0">
                <a:solidFill>
                  <a:schemeClr val="tx1"/>
                </a:solidFill>
                <a:effectLst/>
                <a:latin typeface="+mn-lt"/>
                <a:ea typeface="+mn-ea"/>
                <a:cs typeface="+mn-cs"/>
              </a:rPr>
              <a:t>, not individual files. Getting the repository status at a single point in time is just one version number. This also gives you atomic commits.</a:t>
            </a:r>
          </a:p>
          <a:p>
            <a:r>
              <a:rPr lang="en-US" sz="1200" b="0" kern="1200" dirty="0">
                <a:solidFill>
                  <a:schemeClr val="tx1"/>
                </a:solidFill>
                <a:effectLst/>
                <a:latin typeface="+mn-lt"/>
                <a:ea typeface="+mn-ea"/>
                <a:cs typeface="+mn-cs"/>
              </a:rPr>
              <a:t>* Directories are versioned as well. You can run </a:t>
            </a:r>
            <a:r>
              <a:rPr lang="en-US" sz="1200" b="0" kern="1200" dirty="0" err="1">
                <a:solidFill>
                  <a:schemeClr val="tx1"/>
                </a:solidFill>
                <a:effectLst/>
                <a:latin typeface="+mn-lt"/>
                <a:ea typeface="+mn-ea"/>
                <a:cs typeface="+mn-cs"/>
              </a:rPr>
              <a:t>svn</a:t>
            </a:r>
            <a:r>
              <a:rPr lang="en-US" sz="1200" b="0" kern="1200" dirty="0">
                <a:solidFill>
                  <a:schemeClr val="tx1"/>
                </a:solidFill>
                <a:effectLst/>
                <a:latin typeface="+mn-lt"/>
                <a:ea typeface="+mn-ea"/>
                <a:cs typeface="+mn-cs"/>
              </a:rPr>
              <a:t> commands on them.</a:t>
            </a:r>
          </a:p>
          <a:p>
            <a:r>
              <a:rPr lang="en-US" sz="1200" b="0" kern="1200" dirty="0">
                <a:solidFill>
                  <a:schemeClr val="tx1"/>
                </a:solidFill>
                <a:effectLst/>
                <a:latin typeface="+mn-lt"/>
                <a:ea typeface="+mn-ea"/>
                <a:cs typeface="+mn-cs"/>
              </a:rPr>
              <a:t>* Support for renames and moves.</a:t>
            </a:r>
          </a:p>
          <a:p>
            <a:r>
              <a:rPr lang="en-US" sz="1200" b="0" kern="1200" dirty="0">
                <a:solidFill>
                  <a:schemeClr val="tx1"/>
                </a:solidFill>
                <a:effectLst/>
                <a:latin typeface="+mn-lt"/>
                <a:ea typeface="+mn-ea"/>
                <a:cs typeface="+mn-cs"/>
              </a:rPr>
              <a:t>* Limited support for local operations, such as the status of changes you have made, a diff of your changes, and reverting your changes.</a:t>
            </a:r>
          </a:p>
          <a:p>
            <a:r>
              <a:rPr lang="en-US" sz="1200" b="0" kern="1200" dirty="0">
                <a:solidFill>
                  <a:schemeClr val="tx1"/>
                </a:solidFill>
                <a:effectLst/>
                <a:latin typeface="+mn-lt"/>
                <a:ea typeface="+mn-ea"/>
                <a:cs typeface="+mn-cs"/>
              </a:rPr>
              <a:t>* Branches and tags are just ordinary directories within the filesystem.</a:t>
            </a:r>
          </a:p>
          <a:p>
            <a:r>
              <a:rPr lang="en-US" sz="1200" b="0" kern="1200" dirty="0">
                <a:solidFill>
                  <a:schemeClr val="tx1"/>
                </a:solidFill>
                <a:effectLst/>
                <a:latin typeface="+mn-lt"/>
                <a:ea typeface="+mn-ea"/>
                <a:cs typeface="+mn-cs"/>
              </a:rPr>
              <a:t>* Support for arbitrary metadata on files and directories with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propget</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propset</a:t>
            </a:r>
            <a:r>
              <a:rPr lang="en-US" sz="1200" b="0" i="1" kern="1200" dirty="0">
                <a:solidFill>
                  <a:schemeClr val="tx1"/>
                </a:solidFill>
                <a:effectLst/>
                <a:latin typeface="+mn-lt"/>
                <a:ea typeface="+mn-ea"/>
                <a:cs typeface="+mn-cs"/>
              </a:rPr>
              <a:t>_</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Better support for binary files. It stores a binary diff instead of full copies like CVS does.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64</a:t>
            </a:fld>
            <a:endParaRPr lang="en-US"/>
          </a:p>
        </p:txBody>
      </p:sp>
    </p:spTree>
    <p:extLst>
      <p:ext uri="{BB962C8B-B14F-4D97-AF65-F5344CB8AC3E}">
        <p14:creationId xmlns:p14="http://schemas.microsoft.com/office/powerpoint/2010/main" val="41833339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1.0 was released on February 23, 2004. I was not able to find any hard adoption numbers for Subversion, but Google Trends shows Subversion coming out ahead relatively quickly after the 1.0 release. I'll note that comparing Google Trends with the search term </a:t>
            </a:r>
            <a:r>
              <a:rPr lang="en-US" sz="1200" b="0" i="1" kern="1200" dirty="0">
                <a:solidFill>
                  <a:schemeClr val="tx1"/>
                </a:solidFill>
                <a:effectLst/>
                <a:latin typeface="+mn-lt"/>
                <a:ea typeface="+mn-ea"/>
                <a:cs typeface="+mn-cs"/>
              </a:rPr>
              <a:t>_CVS_</a:t>
            </a:r>
            <a:r>
              <a:rPr lang="en-US" sz="1200" b="0" kern="1200" dirty="0">
                <a:solidFill>
                  <a:schemeClr val="tx1"/>
                </a:solidFill>
                <a:effectLst/>
                <a:latin typeface="+mn-lt"/>
                <a:ea typeface="+mn-ea"/>
                <a:cs typeface="+mn-cs"/>
              </a:rPr>
              <a:t> is not as straightforward as one would wish because</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65</a:t>
            </a:fld>
            <a:endParaRPr lang="en-US"/>
          </a:p>
        </p:txBody>
      </p:sp>
    </p:spTree>
    <p:extLst>
      <p:ext uri="{BB962C8B-B14F-4D97-AF65-F5344CB8AC3E}">
        <p14:creationId xmlns:p14="http://schemas.microsoft.com/office/powerpoint/2010/main" val="2848120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Wrong CVS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do feel comfortable stating that Subversion quickly replaced CVS though.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has definitely fallen out of favor today, but remains the most widely used </a:t>
            </a:r>
            <a:r>
              <a:rPr lang="en-US" sz="1200" b="0" kern="1200" dirty="0" err="1">
                <a:solidFill>
                  <a:schemeClr val="tx1"/>
                </a:solidFill>
                <a:effectLst/>
                <a:latin typeface="+mn-lt"/>
                <a:ea typeface="+mn-ea"/>
                <a:cs typeface="+mn-cs"/>
              </a:rPr>
              <a:t>centalized</a:t>
            </a:r>
            <a:r>
              <a:rPr lang="en-US" sz="1200" b="0" kern="1200" dirty="0">
                <a:solidFill>
                  <a:schemeClr val="tx1"/>
                </a:solidFill>
                <a:effectLst/>
                <a:latin typeface="+mn-lt"/>
                <a:ea typeface="+mn-ea"/>
                <a:cs typeface="+mn-cs"/>
              </a:rPr>
              <a:t> version control system. It's still actively developed. Version 1.13 was released on October 30, 2019.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Stepping back a bit though, I think it’s important to note that Subversion is the first “modern” Open Source VCS developed that way from the start. SCCS was developed at Bell Labs and was internal project for years. RCS had Walter F.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own license. CVS was a bunch of scripts dumped into USENET. SVN was the first VCS developed in the open in the modern sense of the OSI approved definition of open source.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66</a:t>
            </a:fld>
            <a:endParaRPr lang="en-US"/>
          </a:p>
        </p:txBody>
      </p:sp>
    </p:spTree>
    <p:extLst>
      <p:ext uri="{BB962C8B-B14F-4D97-AF65-F5344CB8AC3E}">
        <p14:creationId xmlns:p14="http://schemas.microsoft.com/office/powerpoint/2010/main" val="26131786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Karl Fogel would go on to write </a:t>
            </a:r>
            <a:r>
              <a:rPr lang="en-US" sz="1200" b="0" i="1" kern="1200" dirty="0">
                <a:solidFill>
                  <a:schemeClr val="tx1"/>
                </a:solidFill>
                <a:effectLst/>
                <a:latin typeface="+mn-lt"/>
                <a:ea typeface="+mn-ea"/>
                <a:cs typeface="+mn-cs"/>
              </a:rPr>
              <a:t>_Producing Open Source Software: How to Run a </a:t>
            </a:r>
            <a:r>
              <a:rPr lang="en-US" sz="1200" b="0" i="1" kern="1200" dirty="0" err="1">
                <a:solidFill>
                  <a:schemeClr val="tx1"/>
                </a:solidFill>
                <a:effectLst/>
                <a:latin typeface="+mn-lt"/>
                <a:ea typeface="+mn-ea"/>
                <a:cs typeface="+mn-cs"/>
              </a:rPr>
              <a:t>Sucessful</a:t>
            </a:r>
            <a:r>
              <a:rPr lang="en-US" sz="1200" b="0" i="1" kern="1200" dirty="0">
                <a:solidFill>
                  <a:schemeClr val="tx1"/>
                </a:solidFill>
                <a:effectLst/>
                <a:latin typeface="+mn-lt"/>
                <a:ea typeface="+mn-ea"/>
                <a:cs typeface="+mn-cs"/>
              </a:rPr>
              <a:t> Free Software Project_</a:t>
            </a:r>
            <a:r>
              <a:rPr lang="en-US" sz="1200" b="0" kern="1200" dirty="0">
                <a:solidFill>
                  <a:schemeClr val="tx1"/>
                </a:solidFill>
                <a:effectLst/>
                <a:latin typeface="+mn-lt"/>
                <a:ea typeface="+mn-ea"/>
                <a:cs typeface="+mn-cs"/>
              </a:rPr>
              <a:t>. He would draw on his experience with Subversion a lot during the book. He currently is a partner at Open Tech Strategies, LLC, where he helps organizations launch and participate in open source projects.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addition, he founded </a:t>
            </a:r>
            <a:r>
              <a:rPr lang="en-US" sz="1200" b="0" kern="1200" dirty="0" err="1">
                <a:solidFill>
                  <a:schemeClr val="tx1"/>
                </a:solidFill>
                <a:effectLst/>
                <a:latin typeface="+mn-lt"/>
                <a:ea typeface="+mn-ea"/>
                <a:cs typeface="+mn-cs"/>
              </a:rPr>
              <a:t>QuestionCopyright.org</a:t>
            </a:r>
            <a:r>
              <a:rPr lang="en-US" sz="1200" b="0" kern="1200" dirty="0">
                <a:solidFill>
                  <a:schemeClr val="tx1"/>
                </a:solidFill>
                <a:effectLst/>
                <a:latin typeface="+mn-lt"/>
                <a:ea typeface="+mn-ea"/>
                <a:cs typeface="+mn-cs"/>
              </a:rPr>
              <a:t>, a non-profit that advocates for copyright reform.</a:t>
            </a:r>
          </a:p>
        </p:txBody>
      </p:sp>
      <p:sp>
        <p:nvSpPr>
          <p:cNvPr id="4" name="Slide Number Placeholder 3"/>
          <p:cNvSpPr>
            <a:spLocks noGrp="1"/>
          </p:cNvSpPr>
          <p:nvPr>
            <p:ph type="sldNum" sz="quarter" idx="5"/>
          </p:nvPr>
        </p:nvSpPr>
        <p:spPr/>
        <p:txBody>
          <a:bodyPr/>
          <a:lstStyle/>
          <a:p>
            <a:fld id="{5E6354DD-F6CC-EB42-9131-304FDA262AAF}" type="slidenum">
              <a:rPr lang="en-US" smtClean="0"/>
              <a:t>67</a:t>
            </a:fld>
            <a:endParaRPr lang="en-US"/>
          </a:p>
        </p:txBody>
      </p:sp>
    </p:spTree>
    <p:extLst>
      <p:ext uri="{BB962C8B-B14F-4D97-AF65-F5344CB8AC3E}">
        <p14:creationId xmlns:p14="http://schemas.microsoft.com/office/powerpoint/2010/main" val="18032312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Jim Blandy works for Mozilla. He is also the author, along with </a:t>
            </a:r>
            <a:r>
              <a:rPr lang="en-US" sz="1200" b="0" kern="1200" dirty="0" err="1">
                <a:solidFill>
                  <a:schemeClr val="tx1"/>
                </a:solidFill>
                <a:effectLst/>
                <a:latin typeface="+mn-lt"/>
                <a:ea typeface="+mn-ea"/>
                <a:cs typeface="+mn-cs"/>
              </a:rPr>
              <a:t>Jasen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Ordendorff</a:t>
            </a:r>
            <a:r>
              <a:rPr lang="en-US" sz="1200" b="0" kern="1200" dirty="0">
                <a:solidFill>
                  <a:schemeClr val="tx1"/>
                </a:solidFill>
                <a:effectLst/>
                <a:latin typeface="+mn-lt"/>
                <a:ea typeface="+mn-ea"/>
                <a:cs typeface="+mn-cs"/>
              </a:rPr>
              <a:t> of </a:t>
            </a:r>
            <a:r>
              <a:rPr lang="en-US" sz="1200" b="0" i="1" kern="1200" dirty="0">
                <a:solidFill>
                  <a:schemeClr val="tx1"/>
                </a:solidFill>
                <a:effectLst/>
                <a:latin typeface="+mn-lt"/>
                <a:ea typeface="+mn-ea"/>
                <a:cs typeface="+mn-cs"/>
              </a:rPr>
              <a:t>_Programming Rust_</a:t>
            </a:r>
            <a:r>
              <a:rPr lang="en-US" sz="1200" b="0" kern="1200" dirty="0">
                <a:solidFill>
                  <a:schemeClr val="tx1"/>
                </a:solidFill>
                <a:effectLst/>
                <a:latin typeface="+mn-lt"/>
                <a:ea typeface="+mn-ea"/>
                <a:cs typeface="+mn-cs"/>
              </a:rPr>
              <a:t>. In addition, he has also been the maintainer of GNU Emacs, GNU Guile, and GDB.</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Apparently Guile is the preferred extension language system for the GNU Project. It’s an implementation of Scheme. Looks cool, but not actually used that much.</a:t>
            </a:r>
          </a:p>
        </p:txBody>
      </p:sp>
      <p:sp>
        <p:nvSpPr>
          <p:cNvPr id="4" name="Slide Number Placeholder 3"/>
          <p:cNvSpPr>
            <a:spLocks noGrp="1"/>
          </p:cNvSpPr>
          <p:nvPr>
            <p:ph type="sldNum" sz="quarter" idx="5"/>
          </p:nvPr>
        </p:nvSpPr>
        <p:spPr/>
        <p:txBody>
          <a:bodyPr/>
          <a:lstStyle/>
          <a:p>
            <a:fld id="{5E6354DD-F6CC-EB42-9131-304FDA262AAF}" type="slidenum">
              <a:rPr lang="en-US" smtClean="0"/>
              <a:t>68</a:t>
            </a:fld>
            <a:endParaRPr lang="en-US"/>
          </a:p>
        </p:txBody>
      </p:sp>
    </p:spTree>
    <p:extLst>
      <p:ext uri="{BB962C8B-B14F-4D97-AF65-F5344CB8AC3E}">
        <p14:creationId xmlns:p14="http://schemas.microsoft.com/office/powerpoint/2010/main" val="21908418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Ben Collins-Sussman has gone on to co-found Google's engineering office in Chicago. He ported Subversion to use Google's </a:t>
            </a:r>
            <a:r>
              <a:rPr lang="en-US" sz="1200" b="0" kern="1200" dirty="0" err="1">
                <a:solidFill>
                  <a:schemeClr val="tx1"/>
                </a:solidFill>
                <a:effectLst/>
                <a:latin typeface="+mn-lt"/>
                <a:ea typeface="+mn-ea"/>
                <a:cs typeface="+mn-cs"/>
              </a:rPr>
              <a:t>BigTable</a:t>
            </a:r>
            <a:r>
              <a:rPr lang="en-US" sz="1200" b="0" kern="1200" dirty="0">
                <a:solidFill>
                  <a:schemeClr val="tx1"/>
                </a:solidFill>
                <a:effectLst/>
                <a:latin typeface="+mn-lt"/>
                <a:ea typeface="+mn-ea"/>
                <a:cs typeface="+mn-cs"/>
              </a:rPr>
              <a:t> as storage and was instrumental in the launch of Google Code. Today he manages teams in charge of Google's search's overall latency and speed.</a:t>
            </a:r>
          </a:p>
        </p:txBody>
      </p:sp>
      <p:sp>
        <p:nvSpPr>
          <p:cNvPr id="4" name="Slide Number Placeholder 3"/>
          <p:cNvSpPr>
            <a:spLocks noGrp="1"/>
          </p:cNvSpPr>
          <p:nvPr>
            <p:ph type="sldNum" sz="quarter" idx="5"/>
          </p:nvPr>
        </p:nvSpPr>
        <p:spPr/>
        <p:txBody>
          <a:bodyPr/>
          <a:lstStyle/>
          <a:p>
            <a:fld id="{5E6354DD-F6CC-EB42-9131-304FDA262AAF}" type="slidenum">
              <a:rPr lang="en-US" smtClean="0"/>
              <a:t>69</a:t>
            </a:fld>
            <a:endParaRPr lang="en-US"/>
          </a:p>
        </p:txBody>
      </p:sp>
    </p:spTree>
    <p:extLst>
      <p:ext uri="{BB962C8B-B14F-4D97-AF65-F5344CB8AC3E}">
        <p14:creationId xmlns:p14="http://schemas.microsoft.com/office/powerpoint/2010/main" val="42538270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Who here has heard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Who has used it? I have no personal experience with this tool, but, as we'll see, it's an incredibly important version control system for two reasons.</a:t>
            </a:r>
          </a:p>
          <a:p>
            <a:endParaRPr lang="en-US" dirty="0"/>
          </a:p>
          <a:p>
            <a:r>
              <a:rPr lang="en-US" dirty="0"/>
              <a:t>Now, I know I said we were not going to cover commercial version control options, but the history of git cannot be separated from </a:t>
            </a:r>
            <a:r>
              <a:rPr lang="en-US" dirty="0" err="1"/>
              <a:t>BitKeeper</a:t>
            </a:r>
            <a:r>
              <a:rPr lang="en-US" dirty="0"/>
              <a:t>. </a:t>
            </a:r>
            <a:r>
              <a:rPr lang="en-US" dirty="0" err="1"/>
              <a:t>BitKeeper</a:t>
            </a:r>
            <a:r>
              <a:rPr lang="en-US" dirty="0"/>
              <a:t> is probably the most important commercial version control system ever. Almost certainly not the most widely used, but the most important.</a:t>
            </a:r>
          </a:p>
        </p:txBody>
      </p:sp>
      <p:sp>
        <p:nvSpPr>
          <p:cNvPr id="4" name="Slide Number Placeholder 3"/>
          <p:cNvSpPr>
            <a:spLocks noGrp="1"/>
          </p:cNvSpPr>
          <p:nvPr>
            <p:ph type="sldNum" sz="quarter" idx="5"/>
          </p:nvPr>
        </p:nvSpPr>
        <p:spPr/>
        <p:txBody>
          <a:bodyPr/>
          <a:lstStyle/>
          <a:p>
            <a:fld id="{5E6354DD-F6CC-EB42-9131-304FDA262AAF}" type="slidenum">
              <a:rPr lang="en-US" smtClean="0"/>
              <a:t>71</a:t>
            </a:fld>
            <a:endParaRPr lang="en-US"/>
          </a:p>
        </p:txBody>
      </p:sp>
    </p:spTree>
    <p:extLst>
      <p:ext uri="{BB962C8B-B14F-4D97-AF65-F5344CB8AC3E}">
        <p14:creationId xmlns:p14="http://schemas.microsoft.com/office/powerpoint/2010/main" val="27429132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isn't a lot of information available about the history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Most of what I was able to find comes from their now open-sourced repository. Their repository mentions that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wrote a semi-distributed VCS while working at Sun. That was later turned into </a:t>
            </a:r>
            <a:r>
              <a:rPr lang="en-US" sz="1200" b="0" kern="1200" dirty="0" err="1">
                <a:solidFill>
                  <a:schemeClr val="tx1"/>
                </a:solidFill>
                <a:effectLst/>
                <a:latin typeface="+mn-lt"/>
                <a:ea typeface="+mn-ea"/>
                <a:cs typeface="+mn-cs"/>
              </a:rPr>
              <a:t>Teamware</a:t>
            </a:r>
            <a:r>
              <a:rPr lang="en-US" sz="1200" b="0" kern="1200" dirty="0">
                <a:solidFill>
                  <a:schemeClr val="tx1"/>
                </a:solidFill>
                <a:effectLst/>
                <a:latin typeface="+mn-lt"/>
                <a:ea typeface="+mn-ea"/>
                <a:cs typeface="+mn-cs"/>
              </a:rPr>
              <a:t>. You can also see the complete history of the project all the way back to when it became self hosting in March 1999.</a:t>
            </a:r>
          </a:p>
          <a:p>
            <a:endParaRPr lang="en-US" dirty="0"/>
          </a:p>
          <a:p>
            <a:r>
              <a:rPr lang="en-US" dirty="0" err="1"/>
              <a:t>BitKeeper</a:t>
            </a:r>
            <a:r>
              <a:rPr lang="en-US" dirty="0"/>
              <a:t> itself was a product of </a:t>
            </a:r>
            <a:r>
              <a:rPr lang="en-US" dirty="0" err="1"/>
              <a:t>BitMover</a:t>
            </a:r>
            <a:r>
              <a:rPr lang="en-US" dirty="0"/>
              <a:t>, which as far as I can tell, was created solely to create </a:t>
            </a:r>
            <a:r>
              <a:rPr lang="en-US" dirty="0" err="1"/>
              <a:t>BitKeeper</a:t>
            </a:r>
            <a:r>
              <a:rPr lang="en-US" dirty="0"/>
              <a:t>.</a:t>
            </a:r>
          </a:p>
        </p:txBody>
      </p:sp>
      <p:sp>
        <p:nvSpPr>
          <p:cNvPr id="4" name="Slide Number Placeholder 3"/>
          <p:cNvSpPr>
            <a:spLocks noGrp="1"/>
          </p:cNvSpPr>
          <p:nvPr>
            <p:ph type="sldNum" sz="quarter" idx="5"/>
          </p:nvPr>
        </p:nvSpPr>
        <p:spPr/>
        <p:txBody>
          <a:bodyPr/>
          <a:lstStyle/>
          <a:p>
            <a:fld id="{5E6354DD-F6CC-EB42-9131-304FDA262AAF}" type="slidenum">
              <a:rPr lang="en-US" smtClean="0"/>
              <a:t>72</a:t>
            </a:fld>
            <a:endParaRPr lang="en-US"/>
          </a:p>
        </p:txBody>
      </p:sp>
    </p:spTree>
    <p:extLst>
      <p:ext uri="{BB962C8B-B14F-4D97-AF65-F5344CB8AC3E}">
        <p14:creationId xmlns:p14="http://schemas.microsoft.com/office/powerpoint/2010/main" val="7723689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We only have so much time, so these items are mostly out of scope.</a:t>
            </a:r>
          </a:p>
          <a:p>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Repository hosting services like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GitHub, and </a:t>
            </a:r>
            <a:r>
              <a:rPr lang="en-US" sz="1200" b="0" kern="1200" dirty="0" err="1">
                <a:solidFill>
                  <a:schemeClr val="tx1"/>
                </a:solidFill>
                <a:effectLst/>
                <a:latin typeface="+mn-lt"/>
                <a:ea typeface="+mn-ea"/>
                <a:cs typeface="+mn-cs"/>
              </a:rPr>
              <a:t>BitBucket</a:t>
            </a:r>
            <a:r>
              <a:rPr lang="en-US" sz="1200" b="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Integrated version control, like you see in modern word processors, spreadsheets, or content management systems.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Wikis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Most commercial systems, with one important exception. There are a lot of commercial systems over the years, but I’ve cut all of them except one for time reasons. There is only so much time to go over all of these.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These things are all important in the history of version control, but they are out of scope for this talk. We're going to focus on the tools that have been primarily used by development teams.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a:t>
            </a:fld>
            <a:endParaRPr lang="en-US"/>
          </a:p>
        </p:txBody>
      </p:sp>
    </p:spTree>
    <p:extLst>
      <p:ext uri="{BB962C8B-B14F-4D97-AF65-F5344CB8AC3E}">
        <p14:creationId xmlns:p14="http://schemas.microsoft.com/office/powerpoint/2010/main" val="24568358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On Sept. 30 1998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sent a message to the kernel mailing list outlining a proposal for how to solve the Linus scaling problem. At the time, Linux was experiencing growing pains. Linus was a bottleneck for getting patches merged into the kernel. The proposed solution was a DVCS that would allow others to test and tweak patches in a very transparent manner as they made their way towards Linus through his circle of trust. This DVCS would be developed by his company,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E6354DD-F6CC-EB42-9131-304FDA262AAF}" type="slidenum">
              <a:rPr lang="en-US" smtClean="0"/>
              <a:t>73</a:t>
            </a:fld>
            <a:endParaRPr lang="en-US"/>
          </a:p>
        </p:txBody>
      </p:sp>
    </p:spTree>
    <p:extLst>
      <p:ext uri="{BB962C8B-B14F-4D97-AF65-F5344CB8AC3E}">
        <p14:creationId xmlns:p14="http://schemas.microsoft.com/office/powerpoint/2010/main" val="4117001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that message Larry also linked to a page about </a:t>
            </a:r>
            <a:r>
              <a:rPr lang="en-US" sz="1200" b="0" kern="1200" dirty="0" err="1">
                <a:solidFill>
                  <a:schemeClr val="tx1"/>
                </a:solidFill>
                <a:effectLst/>
                <a:latin typeface="+mn-lt"/>
                <a:ea typeface="+mn-ea"/>
                <a:cs typeface="+mn-cs"/>
              </a:rPr>
              <a:t>BitSCCS</a:t>
            </a:r>
            <a:r>
              <a:rPr lang="en-US" sz="1200" b="0" kern="1200" dirty="0">
                <a:solidFill>
                  <a:schemeClr val="tx1"/>
                </a:solidFill>
                <a:effectLst/>
                <a:latin typeface="+mn-lt"/>
                <a:ea typeface="+mn-ea"/>
                <a:cs typeface="+mn-cs"/>
              </a:rPr>
              <a:t> (http://</a:t>
            </a:r>
            <a:r>
              <a:rPr lang="en-US" sz="1200" b="0" kern="1200" dirty="0" err="1">
                <a:solidFill>
                  <a:schemeClr val="tx1"/>
                </a:solidFill>
                <a:effectLst/>
                <a:latin typeface="+mn-lt"/>
                <a:ea typeface="+mn-ea"/>
                <a:cs typeface="+mn-cs"/>
              </a:rPr>
              <a:t>www.bitmover.com</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bitsccs</a:t>
            </a:r>
            <a:r>
              <a:rPr lang="en-US" sz="1200" b="0" kern="1200" dirty="0">
                <a:solidFill>
                  <a:schemeClr val="tx1"/>
                </a:solidFill>
                <a:effectLst/>
                <a:latin typeface="+mn-lt"/>
                <a:ea typeface="+mn-ea"/>
                <a:cs typeface="+mn-cs"/>
              </a:rPr>
              <a:t>/), which is fascinating. It's a reimplementation of SCCS that also adds a number of new features. It served as the underpinnings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In a harbinger of things to come, there is a licensing section that highlights that it will be free as in beer for free software development, but paid for commercial development. As of October 1, 1998, Larry estimated that he has lost $118,000 from quitting his job to work on this project with the explicit goal of helping Linus.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Let’s step back and appreciate this though. The core of the first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generation version control system was a reimplementation of the very first version control system. That’s amazing.</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became self-hosting in March 1999. Early access betas became available in May 1999 and the first public release on May 4, 2000.</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74</a:t>
            </a:fld>
            <a:endParaRPr lang="en-US"/>
          </a:p>
        </p:txBody>
      </p:sp>
    </p:spTree>
    <p:extLst>
      <p:ext uri="{BB962C8B-B14F-4D97-AF65-F5344CB8AC3E}">
        <p14:creationId xmlns:p14="http://schemas.microsoft.com/office/powerpoint/2010/main" val="354475102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2002,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adopted by the Linux kernel. This decision was highly controversial. Torvalds and other core developers accepted the free license, but other core developers did not. This tension would come to a head in 2005.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75</a:t>
            </a:fld>
            <a:endParaRPr lang="en-US"/>
          </a:p>
        </p:txBody>
      </p:sp>
    </p:spTree>
    <p:extLst>
      <p:ext uri="{BB962C8B-B14F-4D97-AF65-F5344CB8AC3E}">
        <p14:creationId xmlns:p14="http://schemas.microsoft.com/office/powerpoint/2010/main" val="19176341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BitKeeper's</a:t>
            </a:r>
            <a:r>
              <a:rPr lang="en-US" sz="1200" b="0" kern="1200" dirty="0">
                <a:solidFill>
                  <a:schemeClr val="tx1"/>
                </a:solidFill>
                <a:effectLst/>
                <a:latin typeface="+mn-lt"/>
                <a:ea typeface="+mn-ea"/>
                <a:cs typeface="+mn-cs"/>
              </a:rPr>
              <a:t> free software license prevented any attempts at reverse engineering. In April 2005,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 announced that it would be revoking this license because Andrew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(pronunciation?) had started reverse engineering the wire protocol to develop a third-party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client.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said this violated the license and a lot of heated arguments ensued, with Torvalds in the middle.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had also been instrumental in reverse engineering SMB to create Samba, so this was very on brand for him. (He had also co-developed </a:t>
            </a:r>
            <a:r>
              <a:rPr lang="en-US" sz="1200" b="0" kern="1200" dirty="0" err="1">
                <a:solidFill>
                  <a:schemeClr val="tx1"/>
                </a:solidFill>
                <a:effectLst/>
                <a:latin typeface="+mn-lt"/>
                <a:ea typeface="+mn-ea"/>
                <a:cs typeface="+mn-cs"/>
              </a:rPr>
              <a:t>rsync</a:t>
            </a:r>
            <a:r>
              <a:rPr lang="en-US" sz="1200" b="0" kern="1200" dirty="0">
                <a:solidFill>
                  <a:schemeClr val="tx1"/>
                </a:solidFill>
                <a:effectLst/>
                <a:latin typeface="+mn-lt"/>
                <a:ea typeface="+mn-ea"/>
                <a:cs typeface="+mn-cs"/>
              </a:rPr>
              <a:t> for his PhD dissertation.)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76</a:t>
            </a:fld>
            <a:endParaRPr lang="en-US"/>
          </a:p>
        </p:txBody>
      </p:sp>
    </p:spTree>
    <p:extLst>
      <p:ext uri="{BB962C8B-B14F-4D97-AF65-F5344CB8AC3E}">
        <p14:creationId xmlns:p14="http://schemas.microsoft.com/office/powerpoint/2010/main" val="13499835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another interesting note,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and Torvalds were both fellows for the Open Source Development Labs (OSDL) at the time. This later merged with the Free Standards Group in January 2007 to become the Linux Foundation.</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77</a:t>
            </a:fld>
            <a:endParaRPr lang="en-US"/>
          </a:p>
        </p:txBody>
      </p:sp>
    </p:spTree>
    <p:extLst>
      <p:ext uri="{BB962C8B-B14F-4D97-AF65-F5344CB8AC3E}">
        <p14:creationId xmlns:p14="http://schemas.microsoft.com/office/powerpoint/2010/main" val="31426188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argued that he had never bought or owned a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license. Thus, he had never agreed to its license and was not bound by it's restrictions around reverse engineering. It was ethical reverse engineering, just like Samba.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claimed that all he had done was </a:t>
            </a:r>
            <a:r>
              <a:rPr lang="en-US" sz="1200" b="0" kern="1200" dirty="0" err="1">
                <a:solidFill>
                  <a:schemeClr val="tx1"/>
                </a:solidFill>
                <a:effectLst/>
                <a:latin typeface="+mn-lt"/>
                <a:ea typeface="+mn-ea"/>
                <a:cs typeface="+mn-cs"/>
              </a:rPr>
              <a:t>telneted</a:t>
            </a:r>
            <a:r>
              <a:rPr lang="en-US" sz="1200" b="0" kern="1200" dirty="0">
                <a:solidFill>
                  <a:schemeClr val="tx1"/>
                </a:solidFill>
                <a:effectLst/>
                <a:latin typeface="+mn-lt"/>
                <a:ea typeface="+mn-ea"/>
                <a:cs typeface="+mn-cs"/>
              </a:rPr>
              <a:t> into a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server and typed </a:t>
            </a:r>
            <a:r>
              <a:rPr lang="en-US" sz="1200" b="0" i="1" kern="1200" dirty="0">
                <a:solidFill>
                  <a:schemeClr val="tx1"/>
                </a:solidFill>
                <a:effectLst/>
                <a:latin typeface="+mn-lt"/>
                <a:ea typeface="+mn-ea"/>
                <a:cs typeface="+mn-cs"/>
              </a:rPr>
              <a:t>_help_</a:t>
            </a:r>
            <a:r>
              <a:rPr lang="en-US" sz="1200" b="0" kern="1200" dirty="0">
                <a:solidFill>
                  <a:schemeClr val="tx1"/>
                </a:solidFill>
                <a:effectLst/>
                <a:latin typeface="+mn-lt"/>
                <a:ea typeface="+mn-ea"/>
                <a:cs typeface="+mn-cs"/>
              </a:rPr>
              <a:t>. His goal was to provide features around metadata and comparing past revisions, features that were only available in the commercial version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the end a very angry Torvalds was left to find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We'll come back to that. (Foreshadowing!) I really wanted to put up the picture of Torvalds flipping the bird, but I decided that wasn’t appropriate. For those who know what I’m talking about though, just imagine that image goes here.</a:t>
            </a:r>
          </a:p>
        </p:txBody>
      </p:sp>
      <p:sp>
        <p:nvSpPr>
          <p:cNvPr id="4" name="Slide Number Placeholder 3"/>
          <p:cNvSpPr>
            <a:spLocks noGrp="1"/>
          </p:cNvSpPr>
          <p:nvPr>
            <p:ph type="sldNum" sz="quarter" idx="5"/>
          </p:nvPr>
        </p:nvSpPr>
        <p:spPr/>
        <p:txBody>
          <a:bodyPr/>
          <a:lstStyle/>
          <a:p>
            <a:fld id="{5E6354DD-F6CC-EB42-9131-304FDA262AAF}" type="slidenum">
              <a:rPr lang="en-US" smtClean="0"/>
              <a:t>78</a:t>
            </a:fld>
            <a:endParaRPr lang="en-US"/>
          </a:p>
        </p:txBody>
      </p:sp>
    </p:spTree>
    <p:extLst>
      <p:ext uri="{BB962C8B-B14F-4D97-AF65-F5344CB8AC3E}">
        <p14:creationId xmlns:p14="http://schemas.microsoft.com/office/powerpoint/2010/main" val="10970739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became the first widely used distributed version control system (DVCS). If you're going to pick a VCS to start the 3rd generation of version control.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is probably your best bet. This means that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had all the strengths of a DVCS compared to it's centralized competitors.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t>
            </a:r>
            <a:r>
              <a:rPr lang="en-US" sz="1200" b="0" kern="1200" dirty="0" err="1">
                <a:solidFill>
                  <a:schemeClr val="tx1"/>
                </a:solidFill>
                <a:effectLst/>
                <a:latin typeface="+mn-lt"/>
                <a:ea typeface="+mn-ea"/>
                <a:cs typeface="+mn-cs"/>
              </a:rPr>
              <a:t>BitKeeper's</a:t>
            </a:r>
            <a:r>
              <a:rPr lang="en-US" sz="1200" b="0" kern="1200" dirty="0">
                <a:solidFill>
                  <a:schemeClr val="tx1"/>
                </a:solidFill>
                <a:effectLst/>
                <a:latin typeface="+mn-lt"/>
                <a:ea typeface="+mn-ea"/>
                <a:cs typeface="+mn-cs"/>
              </a:rPr>
              <a:t> licensing was... problematic. It tried to straddle the line between the free and commercial worlds. This kind of setup is fairly common today.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compounded that though by adding a clause preventing users of the free version from participating in the development of a competing tool. You couldn't contribute to any other VCS if you used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without violating the license. You had to wait another year after your use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ended to start contributing to anything.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79</a:t>
            </a:fld>
            <a:endParaRPr lang="en-US"/>
          </a:p>
        </p:txBody>
      </p:sp>
    </p:spTree>
    <p:extLst>
      <p:ext uri="{BB962C8B-B14F-4D97-AF65-F5344CB8AC3E}">
        <p14:creationId xmlns:p14="http://schemas.microsoft.com/office/powerpoint/2010/main" val="36039261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open sourced under Apache 2.0 on May 9, 2016 with version 7.2ce (CE = community edition), in what many interpreted as a belated attempt for relevance. Like just about every version control system in the wake of git, by 2016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mostly a forgotten relic. It was mostly remembered for its role in the creation of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current stable release is 7.3.3 on Dec. 29, 2018. The public repository on </a:t>
            </a:r>
            <a:r>
              <a:rPr lang="en-US" sz="1200" b="0" kern="1200" dirty="0" err="1">
                <a:solidFill>
                  <a:schemeClr val="tx1"/>
                </a:solidFill>
                <a:effectLst/>
                <a:latin typeface="+mn-lt"/>
                <a:ea typeface="+mn-ea"/>
                <a:cs typeface="+mn-cs"/>
              </a:rPr>
              <a:t>bkbits.net</a:t>
            </a:r>
            <a:r>
              <a:rPr lang="en-US" sz="1200" b="0" kern="1200" dirty="0">
                <a:solidFill>
                  <a:schemeClr val="tx1"/>
                </a:solidFill>
                <a:effectLst/>
                <a:latin typeface="+mn-lt"/>
                <a:ea typeface="+mn-ea"/>
                <a:cs typeface="+mn-cs"/>
              </a:rPr>
              <a:t> has no commits since. It's not clear what the development status of the product 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80</a:t>
            </a:fld>
            <a:endParaRPr lang="en-US"/>
          </a:p>
        </p:txBody>
      </p:sp>
    </p:spTree>
    <p:extLst>
      <p:ext uri="{BB962C8B-B14F-4D97-AF65-F5344CB8AC3E}">
        <p14:creationId xmlns:p14="http://schemas.microsoft.com/office/powerpoint/2010/main" val="175655102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We’re going to go rapid fire here now. The stage has been set.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was rescinded the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license for Linux kernel development and Linus Torvalds is trying to figure out what to do. His disdain for CVS is legendary. He views SVN as a bit better, but still flawed in the same fundamental ways that CVS is. He wants a distributed version control system, so he starts evaluating the existing options, which brings us to…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Who here has heard of monotone? What about used it? Personally, I have no experience with it and hadn't even heard of it until starting to do research for this talk.</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this is literally the only version of the project logo that I could find on the internet. That’s the biggest version.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initial release was on April 6, 2003, but I wasn't able to find much information besides that. The initial creator of monotone was Graydon Hoare. Does anybody know what else Graydon Hoare is associated with?</a:t>
            </a:r>
          </a:p>
        </p:txBody>
      </p:sp>
      <p:sp>
        <p:nvSpPr>
          <p:cNvPr id="4" name="Slide Number Placeholder 3"/>
          <p:cNvSpPr>
            <a:spLocks noGrp="1"/>
          </p:cNvSpPr>
          <p:nvPr>
            <p:ph type="sldNum" sz="quarter" idx="5"/>
          </p:nvPr>
        </p:nvSpPr>
        <p:spPr/>
        <p:txBody>
          <a:bodyPr/>
          <a:lstStyle/>
          <a:p>
            <a:fld id="{5E6354DD-F6CC-EB42-9131-304FDA262AAF}" type="slidenum">
              <a:rPr lang="en-US" smtClean="0"/>
              <a:t>81</a:t>
            </a:fld>
            <a:endParaRPr lang="en-US"/>
          </a:p>
        </p:txBody>
      </p:sp>
    </p:spTree>
    <p:extLst>
      <p:ext uri="{BB962C8B-B14F-4D97-AF65-F5344CB8AC3E}">
        <p14:creationId xmlns:p14="http://schemas.microsoft.com/office/powerpoint/2010/main" val="19507685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He's the initial creator of Rust!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remember that Jim Blandy, one of the creators of Subversion is the author of </a:t>
            </a:r>
            <a:r>
              <a:rPr lang="en-US" sz="1200" b="0" i="1" kern="1200" dirty="0">
                <a:solidFill>
                  <a:schemeClr val="tx1"/>
                </a:solidFill>
                <a:effectLst/>
                <a:latin typeface="+mn-lt"/>
                <a:ea typeface="+mn-ea"/>
                <a:cs typeface="+mn-cs"/>
              </a:rPr>
              <a:t>Programming Rust</a:t>
            </a:r>
            <a:r>
              <a:rPr lang="en-US" sz="1200" b="0" i="0" kern="1200" dirty="0">
                <a:solidFill>
                  <a:schemeClr val="tx1"/>
                </a:solidFill>
                <a:effectLst/>
                <a:latin typeface="+mn-lt"/>
                <a:ea typeface="+mn-ea"/>
                <a:cs typeface="+mn-cs"/>
              </a:rPr>
              <a:t>. It’s kind of amazing how interconnected some of these things get.</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It's hard to find much information about the early development of monotone. The mailing list starts on April 9, 2003. Similarly, the IRC logs only go back to Oct. 26, 2005.</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name comes from Graydon's desire to pursue the concept of "monotonically increasing test coverage." The basic idea was to automatically maintain a repository of code that always passes all the tests. Monotone was eclipsed by git though and never got there.</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i="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82</a:t>
            </a:fld>
            <a:endParaRPr lang="en-US"/>
          </a:p>
        </p:txBody>
      </p:sp>
    </p:spTree>
    <p:extLst>
      <p:ext uri="{BB962C8B-B14F-4D97-AF65-F5344CB8AC3E}">
        <p14:creationId xmlns:p14="http://schemas.microsoft.com/office/powerpoint/2010/main" val="27316769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Can anybody tell me what this is?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Has anybody here actually used these before? Looking around the room, I feel pretty confident that the answer for just about everybody is no. If anybody has, can you tell me when you used them and where?</a:t>
            </a:r>
            <a:endParaRPr lang="en-US" dirty="0"/>
          </a:p>
          <a:p>
            <a:endParaRPr lang="en-US" dirty="0"/>
          </a:p>
          <a:p>
            <a:r>
              <a:rPr lang="en-US" dirty="0"/>
              <a:t>Fun fact, the title of this talk has ”</a:t>
            </a:r>
            <a:r>
              <a:rPr lang="en-US" dirty="0" err="1"/>
              <a:t>punchcards</a:t>
            </a:r>
            <a:r>
              <a:rPr lang="en-US" dirty="0"/>
              <a:t>” as one word. This may surprise you given my quickly greying status, but I’m not old enough to have ever used punch cards. From what I was able to find “</a:t>
            </a:r>
            <a:r>
              <a:rPr lang="en-US" dirty="0" err="1"/>
              <a:t>punchcards</a:t>
            </a:r>
            <a:r>
              <a:rPr lang="en-US" dirty="0"/>
              <a:t>” as one word is acceptable, but two words is more common. And “punched cards” is also a thing and arguably the correct way to say it if your card has already been punched.</a:t>
            </a:r>
          </a:p>
          <a:p>
            <a:endParaRPr lang="en-US" dirty="0"/>
          </a:p>
          <a:p>
            <a:r>
              <a:rPr lang="en-US" sz="1200" b="0" kern="1200" dirty="0">
                <a:solidFill>
                  <a:schemeClr val="tx1"/>
                </a:solidFill>
                <a:effectLst/>
                <a:latin typeface="+mn-lt"/>
                <a:ea typeface="+mn-ea"/>
                <a:cs typeface="+mn-cs"/>
              </a:rPr>
              <a:t>So, how do you think you would organize these? Do you think it's possible to have any concept of version control?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answer to the second question is, not really. Given two decks of punch cards, there isn't an easy way to diff them. There were machines to duplicate a punch card deck, but not anything that would compare them as far as I know.</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 I think the best we can do is talk about how a programmer would maintain his punch card deck with the understanding that it is not version control.</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a:t>
            </a:fld>
            <a:endParaRPr lang="en-US"/>
          </a:p>
        </p:txBody>
      </p:sp>
    </p:spTree>
    <p:extLst>
      <p:ext uri="{BB962C8B-B14F-4D97-AF65-F5344CB8AC3E}">
        <p14:creationId xmlns:p14="http://schemas.microsoft.com/office/powerpoint/2010/main" val="7456643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Monotone uses SHA-1 files to identity revisions, much like git. The SHA-1 is actually used for security with a certificate.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Performance. The project placed a higher emphasis on on integrity instead of performance. This was </a:t>
            </a:r>
            <a:r>
              <a:rPr lang="en-US" sz="1200" b="0" kern="1200" dirty="0" err="1">
                <a:solidFill>
                  <a:schemeClr val="tx1"/>
                </a:solidFill>
                <a:effectLst/>
                <a:latin typeface="+mn-lt"/>
                <a:ea typeface="+mn-ea"/>
                <a:cs typeface="+mn-cs"/>
              </a:rPr>
              <a:t>magnfied</a:t>
            </a:r>
            <a:r>
              <a:rPr lang="en-US" sz="1200" b="0" kern="1200" dirty="0">
                <a:solidFill>
                  <a:schemeClr val="tx1"/>
                </a:solidFill>
                <a:effectLst/>
                <a:latin typeface="+mn-lt"/>
                <a:ea typeface="+mn-ea"/>
                <a:cs typeface="+mn-cs"/>
              </a:rPr>
              <a:t> when </a:t>
            </a:r>
            <a:r>
              <a:rPr lang="en-US" sz="1200" b="0" kern="1200" dirty="0" err="1">
                <a:solidFill>
                  <a:schemeClr val="tx1"/>
                </a:solidFill>
                <a:effectLst/>
                <a:latin typeface="+mn-lt"/>
                <a:ea typeface="+mn-ea"/>
                <a:cs typeface="+mn-cs"/>
              </a:rPr>
              <a:t>Torvald's</a:t>
            </a:r>
            <a:r>
              <a:rPr lang="en-US" sz="1200" b="0" kern="1200" dirty="0">
                <a:solidFill>
                  <a:schemeClr val="tx1"/>
                </a:solidFill>
                <a:effectLst/>
                <a:latin typeface="+mn-lt"/>
                <a:ea typeface="+mn-ea"/>
                <a:cs typeface="+mn-cs"/>
              </a:rPr>
              <a:t> was looking at monotone as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The 0.17 release had just added a lot of sanity checks that </a:t>
            </a:r>
            <a:r>
              <a:rPr lang="en-US" sz="1200" b="0" kern="1200" dirty="0" err="1">
                <a:solidFill>
                  <a:schemeClr val="tx1"/>
                </a:solidFill>
                <a:effectLst/>
                <a:latin typeface="+mn-lt"/>
                <a:ea typeface="+mn-ea"/>
                <a:cs typeface="+mn-cs"/>
              </a:rPr>
              <a:t>severly</a:t>
            </a:r>
            <a:r>
              <a:rPr lang="en-US" sz="1200" b="0" kern="1200" dirty="0">
                <a:solidFill>
                  <a:schemeClr val="tx1"/>
                </a:solidFill>
                <a:effectLst/>
                <a:latin typeface="+mn-lt"/>
                <a:ea typeface="+mn-ea"/>
                <a:cs typeface="+mn-cs"/>
              </a:rPr>
              <a:t> degraded performance. This is when Torvalds looked at it. Performance was never the best and may never have been good enough for Linux, but the timing was very unfortunate.</a:t>
            </a:r>
          </a:p>
          <a:p>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83</a:t>
            </a:fld>
            <a:endParaRPr lang="en-US"/>
          </a:p>
        </p:txBody>
      </p:sp>
    </p:spTree>
    <p:extLst>
      <p:ext uri="{BB962C8B-B14F-4D97-AF65-F5344CB8AC3E}">
        <p14:creationId xmlns:p14="http://schemas.microsoft.com/office/powerpoint/2010/main" val="12013472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Monotone never caught on. It's only real moment in the sun came from Linus Torvalds mentioning that he looked at it before writing git. He discarded it because of the poor performance.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last release was 1.1 on May 4, 2014. That was over five years ago. Looking through the mailing list, that release seems to have been a last gasp just to package together various patches that that distro packages were accumulating. </a:t>
            </a:r>
            <a:r>
              <a:rPr lang="en-US" sz="1200" b="0" kern="1200">
                <a:solidFill>
                  <a:schemeClr val="tx1"/>
                </a:solidFill>
                <a:effectLst/>
                <a:latin typeface="+mn-lt"/>
                <a:ea typeface="+mn-ea"/>
                <a:cs typeface="+mn-cs"/>
              </a:rPr>
              <a:t>There have been no commits since, although it's hard to tell because the official source repository seems to be offline.</a:t>
            </a:r>
          </a:p>
          <a:p>
            <a:endParaRPr lang="en-US"/>
          </a:p>
        </p:txBody>
      </p:sp>
      <p:sp>
        <p:nvSpPr>
          <p:cNvPr id="4" name="Slide Number Placeholder 3"/>
          <p:cNvSpPr>
            <a:spLocks noGrp="1"/>
          </p:cNvSpPr>
          <p:nvPr>
            <p:ph type="sldNum" sz="quarter" idx="5"/>
          </p:nvPr>
        </p:nvSpPr>
        <p:spPr/>
        <p:txBody>
          <a:bodyPr/>
          <a:lstStyle/>
          <a:p>
            <a:fld id="{5E6354DD-F6CC-EB42-9131-304FDA262AAF}" type="slidenum">
              <a:rPr lang="en-US" smtClean="0"/>
              <a:t>84</a:t>
            </a:fld>
            <a:endParaRPr lang="en-US"/>
          </a:p>
        </p:txBody>
      </p:sp>
    </p:spTree>
    <p:extLst>
      <p:ext uri="{BB962C8B-B14F-4D97-AF65-F5344CB8AC3E}">
        <p14:creationId xmlns:p14="http://schemas.microsoft.com/office/powerpoint/2010/main" val="162883080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that was fifty years of history in what I'm hoping was approximately fifty minutes.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would like to thank all of you for getting up early and coming to his session. If you have any questions or want to chat, feel free to come on up. I'll also be at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booth after this session, so feel free to stop by there to chat. Enjoy the rest of your conference!</a:t>
            </a:r>
          </a:p>
        </p:txBody>
      </p:sp>
      <p:sp>
        <p:nvSpPr>
          <p:cNvPr id="4" name="Slide Number Placeholder 3"/>
          <p:cNvSpPr>
            <a:spLocks noGrp="1"/>
          </p:cNvSpPr>
          <p:nvPr>
            <p:ph type="sldNum" sz="quarter" idx="5"/>
          </p:nvPr>
        </p:nvSpPr>
        <p:spPr/>
        <p:txBody>
          <a:bodyPr/>
          <a:lstStyle/>
          <a:p>
            <a:fld id="{5E6354DD-F6CC-EB42-9131-304FDA262AAF}" type="slidenum">
              <a:rPr lang="en-US" smtClean="0"/>
              <a:t>85</a:t>
            </a:fld>
            <a:endParaRPr lang="en-US"/>
          </a:p>
        </p:txBody>
      </p:sp>
    </p:spTree>
    <p:extLst>
      <p:ext uri="{BB962C8B-B14F-4D97-AF65-F5344CB8AC3E}">
        <p14:creationId xmlns:p14="http://schemas.microsoft.com/office/powerpoint/2010/main" val="464007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Does anybody know what this is? This is a keypunch machine. After writing your program on coding sheets, you would take your sheets over to a keypunch operator, usually a woman. The keypunch operator would use this machine to turn your written source code into something that could be fed into a computer.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model specifically is the IBM 029 Key Punch. It was introduced in 1964 at the same time as the IBM 360.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a:t>
            </a:fld>
            <a:endParaRPr lang="en-US"/>
          </a:p>
        </p:txBody>
      </p:sp>
    </p:spTree>
    <p:extLst>
      <p:ext uri="{BB962C8B-B14F-4D97-AF65-F5344CB8AC3E}">
        <p14:creationId xmlns:p14="http://schemas.microsoft.com/office/powerpoint/2010/main" val="2746708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54F98-3467-274F-B0CE-950B7A06AB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E6D9D5-0FF4-F743-A098-8091EDBDEC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F0F85B-BF29-0A4A-8821-67875F906522}"/>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DB927284-CF79-B844-A9F2-34FF29ADAF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AAD939-1B21-7141-B498-C99B34CB9AAB}"/>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92926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3C17D-B292-D947-80A4-9293EE4A3F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D7B009-33C8-9643-A554-C05CD2A74A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839E84-CFDB-8244-9FE9-83D3127E2B2F}"/>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4BE9458B-27CC-9F49-9A34-94923006D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00873-4C18-604C-A375-57F5EB3F332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399738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A672CF-AEA9-8C4E-8A8D-C55C27C654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FFB9BC-07A4-BA40-A5C4-B399F4F748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E93D7-8474-2948-ABF9-687B39E1312B}"/>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3B9B2382-E137-7C4A-9B9A-C4D80FC66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B08A0A-EFCF-2249-A528-363E1FB50C98}"/>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960533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DA04-95BE-7C48-8FE7-8A55C9EF2A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50520-EC90-0A4A-A403-8F7ED1FCE9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B66933-AC5E-ED43-AAAD-B37BBB4FBB3B}"/>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57007773-1331-254E-92AF-CEEC1FEB4E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3999D-8348-DB41-AB76-DD3E42D143A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565784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E34D1-8E1C-9D4F-B7F2-E33892126C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ADAF2E-4DAE-B14B-9BF8-DDD6063D11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CD5D08-9B9B-FD4D-82B0-DB47A288D387}"/>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AC16DB92-5D01-F94E-8894-DDBDAE3F49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994CC8-B2C8-1F4A-A913-1DC52A9249D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808731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04059-1504-BC48-8F68-47AB81C5AF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F2CD9-C55E-3B42-94F4-BBED235CF7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6B967B-C177-4F42-9FA7-269A206FC7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E2F844-F1FC-2641-A0D0-0A0F830CA0A2}"/>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4DDD86C4-5456-D944-B826-19CB6F2A4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7A01D-5C2C-9948-B1CF-1E280548B310}"/>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095133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6E791-7C15-7E42-A6C1-53417EE2F7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D99FB8-EA43-8547-95C4-8B90765253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1C1E8F-B7EE-F940-AFDC-61D7803878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B3F6A1-7052-AE43-8CD6-E85EBF2703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FCD78D-BEE6-0643-A8D4-E120FA110A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6B7540-59D4-DC42-A460-E74E12ECCA3D}"/>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8" name="Footer Placeholder 7">
            <a:extLst>
              <a:ext uri="{FF2B5EF4-FFF2-40B4-BE49-F238E27FC236}">
                <a16:creationId xmlns:a16="http://schemas.microsoft.com/office/drawing/2014/main" id="{E3AA0BA0-C95F-2C46-BD97-3599CF4AE5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A380F7-2B27-5344-8788-B7BACBC9485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074277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1F308-13D9-A248-A997-0179A3C530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518B15-4905-9541-9AB7-B1E71985260A}"/>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4" name="Footer Placeholder 3">
            <a:extLst>
              <a:ext uri="{FF2B5EF4-FFF2-40B4-BE49-F238E27FC236}">
                <a16:creationId xmlns:a16="http://schemas.microsoft.com/office/drawing/2014/main" id="{8EB587CA-C473-FD43-A257-B9C556D0DC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FFF38C-414E-FA41-9525-49DF4C03AF4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24744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80DB25-BBB2-BA41-AE08-3B8268760DBC}"/>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3" name="Footer Placeholder 2">
            <a:extLst>
              <a:ext uri="{FF2B5EF4-FFF2-40B4-BE49-F238E27FC236}">
                <a16:creationId xmlns:a16="http://schemas.microsoft.com/office/drawing/2014/main" id="{42E67911-8768-8344-9772-219BCA6CD1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C53DCC-5A8A-D64E-9E61-DC209031307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795208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2FCE6-45A9-394F-90FB-37343FB9C5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6B55DF-5BEE-8D4C-A8C3-3068AB2B08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B78E32-6DC3-A04F-B6A6-753D700D9D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1D2C02-7C1C-704B-A4C9-DF7E047AE7CF}"/>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2C46B15B-855D-D44F-A11E-7282362112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1A9330-B1AE-814F-B257-84C044D5DD5D}"/>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479171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9607D-3705-AA42-BCBE-1E76403C0D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928DA7-38B1-814F-B18A-B6AD9C1DAC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1CED97-56DA-DE40-AAA3-5AD3B123CF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CD74EE-F7E3-4249-82DC-5C2AEF50AD35}"/>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84AA4F47-5357-CC4D-971F-8A03D85C8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7DB0F2-3D1F-7747-A5D3-7D418674AE2F}"/>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2647675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767E20-4D41-9043-B91B-3F1DEB6842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87B0EF-9814-EE4F-81B8-C8B205FC9F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1DB408-F0AC-BF44-8AC9-6BDB25A5B4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AFB750D1-5E57-254F-85C5-7D8C287E6F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7FA82B-D0F0-604D-979E-D1ABD7E3BA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F657CE-923C-974C-A463-EC6AE07F21D9}" type="slidenum">
              <a:rPr lang="en-US" smtClean="0"/>
              <a:t>‹#›</a:t>
            </a:fld>
            <a:endParaRPr lang="en-US"/>
          </a:p>
        </p:txBody>
      </p:sp>
    </p:spTree>
    <p:extLst>
      <p:ext uri="{BB962C8B-B14F-4D97-AF65-F5344CB8AC3E}">
        <p14:creationId xmlns:p14="http://schemas.microsoft.com/office/powerpoint/2010/main" val="1094912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CuriousCurmudgeon/history_of_vc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commons.wikimedia.org/wiki/File:FortranCardPROJ039.agr.jp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commons.wikimedia.org/wiki/File:IBM1130CopyCard.agr.jp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commons.wikimedia.org/wiki/File:Used_Punchcard_(5151286161).jp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commons.wikimedia.org/wiki/File:LCM_-_IBM_082_Card_Sorter_01.jp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inis.iaea.org/collection/NCLCollectionStore/_Public/22/031/22031927.pdf"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hyperlink" Target="https://commons.wikimedia.org/wiki/File:Punch-card-cobol.jpg" TargetMode="External"/><Relationship Id="rId5" Type="http://schemas.openxmlformats.org/officeDocument/2006/relationships/hyperlink" Target="https://en.wikipedia.org/wiki/9_track_tape#/media/File:IBM_System_360_tape_drives.jpg" TargetMode="External"/><Relationship Id="rId4" Type="http://schemas.openxmlformats.org/officeDocument/2006/relationships/image" Target="../media/image13.jpg"/></Relationships>
</file>

<file path=ppt/slides/_rels/slide18.xml.rels><?xml version="1.0" encoding="UTF-8" standalone="yes"?>
<Relationships xmlns="http://schemas.openxmlformats.org/package/2006/relationships"><Relationship Id="rId3" Type="http://schemas.openxmlformats.org/officeDocument/2006/relationships/hyperlink" Target="https://www.masswerk.at/keypunch/"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twitter.com/bokmann/status/893225721556078592"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homepages.cs.ncl.ac.uk/brian.randell/NATO/N1969/DIJKSTRA.htm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hyperlink" Target="https://commons.wikimedia.org/wiki/File:IBM_370-145_(I198005).jpg"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en.wikipedia.org/wiki/PDP-11#/media/File:Pdp-11-70-panel.jpg"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basepath.com/"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30.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ps.ipd.kit.edu/english/415_559.php"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en.wikipedia.org/wiki/IBM_1400_series#/media/File:BRL61-IBM_1401.jp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commons.wikimedia.org/wiki/File:Image-Wikimania--5_agosto--Broken_lock.png"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gnu.org/software/rcs/"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hyperlink" Target="https://dickgrune.com/index.html"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hyperlink" Target="https://dickgrune.com/Programs/CVS.orig/#History"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groups.google.com/forum/?hl=en#!original/mod.sources/eqze_AHbIK0/uE90wCq3ui4J"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twitter.com/berliner"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53.xml.rels><?xml version="1.0" encoding="UTF-8" standalone="yes"?>
<Relationships xmlns="http://schemas.openxmlformats.org/package/2006/relationships"><Relationship Id="rId3" Type="http://schemas.openxmlformats.org/officeDocument/2006/relationships/hyperlink" Target="https://docs.freebsd.org/44doc/psd/28.cvs/paper.pdf"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hyperlink" Target="http://git.wiki.kernel.org/index.php/GitSurvey2007"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44.svg"/></Relationships>
</file>

<file path=ppt/slides/_rels/slide59.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hyperlink" Target="file:///Wayback%20Machine/%20collab.net%20(Oct.%2016,%202000)"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https://www.red-bean.com/kfogel/photos/"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blog.astithas.com/2008/06/"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62.xml.rels><?xml version="1.0" encoding="UTF-8" standalone="yes"?>
<Relationships xmlns="http://schemas.openxmlformats.org/package/2006/relationships"><Relationship Id="rId3" Type="http://schemas.openxmlformats.org/officeDocument/2006/relationships/hyperlink" Target="https://www.red-bean.com/sussman/"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8.jpg"/></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50.sv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67.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hyperlink" Target="https://opentechstrategies.com/" TargetMode="External"/><Relationship Id="rId4" Type="http://schemas.openxmlformats.org/officeDocument/2006/relationships/hyperlink" Target="https://questioncopyright.org/"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commons.wikimedia.org/wiki/File:Larry_McVoy.jpg"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55.jpg"/></Relationships>
</file>

<file path=ppt/slides/_rels/slide7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hyperlink" Target="https://commons.wikimedia.org/wiki/File:Linus_Torvalds.jpeg"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hyperlink" Target="http://www.bitmover.com/bitsccs/"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59.svg"/></Relationships>
</file>

<file path=ppt/slides/_rels/slide76.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hyperlink" Target="https://commons.wikimedia.org/wiki/File:Andrew_Tridgell.jpg"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64.sv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commons.wikimedia.org/wiki/File:Punched_card_program_deck.agr.jpg"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hyperlink" Target="https://www.bitkeeper.org/"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hyperlink" Target="https://commons.wikimedia.org/wiki/File:Monotone-logo.png"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hyperlink" Target="https://twitter.com/graydon_pub/status/958192076209897472" TargetMode="Externa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hyperlink" Target="https://github.com/CuriousCurmudgeon/history_of_vcs" TargetMode="External"/><Relationship Id="rId2" Type="http://schemas.openxmlformats.org/officeDocument/2006/relationships/notesSlide" Target="../notesSlides/notesSlide82.xml"/><Relationship Id="rId1" Type="http://schemas.openxmlformats.org/officeDocument/2006/relationships/slideLayout" Target="../slideLayouts/slideLayout4.xml"/><Relationship Id="rId4" Type="http://schemas.openxmlformats.org/officeDocument/2006/relationships/image" Target="../media/image68.jpg"/></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en.wikipedia.org/wiki/Keypunch#/media/File:IBM_card_punch_029.JP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34167-DFF5-864F-ADF6-29D8F6E7AB42}"/>
              </a:ext>
            </a:extLst>
          </p:cNvPr>
          <p:cNvSpPr>
            <a:spLocks noGrp="1"/>
          </p:cNvSpPr>
          <p:nvPr>
            <p:ph type="ctrTitle"/>
          </p:nvPr>
        </p:nvSpPr>
        <p:spPr/>
        <p:txBody>
          <a:bodyPr>
            <a:normAutofit/>
          </a:bodyPr>
          <a:lstStyle/>
          <a:p>
            <a:r>
              <a:rPr lang="en-US" dirty="0"/>
              <a:t>From Punch Cards to Git</a:t>
            </a:r>
          </a:p>
        </p:txBody>
      </p:sp>
      <p:sp>
        <p:nvSpPr>
          <p:cNvPr id="3" name="Subtitle 2">
            <a:extLst>
              <a:ext uri="{FF2B5EF4-FFF2-40B4-BE49-F238E27FC236}">
                <a16:creationId xmlns:a16="http://schemas.microsoft.com/office/drawing/2014/main" id="{F02AA062-A894-174A-B182-56B0971E9967}"/>
              </a:ext>
            </a:extLst>
          </p:cNvPr>
          <p:cNvSpPr>
            <a:spLocks noGrp="1"/>
          </p:cNvSpPr>
          <p:nvPr>
            <p:ph type="subTitle" idx="1"/>
          </p:nvPr>
        </p:nvSpPr>
        <p:spPr>
          <a:xfrm>
            <a:off x="1535430" y="3602038"/>
            <a:ext cx="9144000" cy="1655762"/>
          </a:xfrm>
        </p:spPr>
        <p:txBody>
          <a:bodyPr>
            <a:normAutofit/>
          </a:bodyPr>
          <a:lstStyle/>
          <a:p>
            <a:r>
              <a:rPr lang="en-US" dirty="0"/>
              <a:t>A Brief History of Version Control</a:t>
            </a:r>
          </a:p>
          <a:p>
            <a:endParaRPr lang="en-US" dirty="0"/>
          </a:p>
          <a:p>
            <a:r>
              <a:rPr lang="en-US" dirty="0">
                <a:hlinkClick r:id="rId3"/>
              </a:rPr>
              <a:t>https://github.com/CuriousCurmudgeon/history_of_vcs</a:t>
            </a:r>
            <a:endParaRPr lang="en-US" dirty="0"/>
          </a:p>
          <a:p>
            <a:endParaRPr lang="en-US" dirty="0"/>
          </a:p>
        </p:txBody>
      </p:sp>
    </p:spTree>
    <p:extLst>
      <p:ext uri="{BB962C8B-B14F-4D97-AF65-F5344CB8AC3E}">
        <p14:creationId xmlns:p14="http://schemas.microsoft.com/office/powerpoint/2010/main" val="2958009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ABBE1-F14E-6746-A3BA-244305C025FE}"/>
              </a:ext>
            </a:extLst>
          </p:cNvPr>
          <p:cNvSpPr>
            <a:spLocks noGrp="1"/>
          </p:cNvSpPr>
          <p:nvPr>
            <p:ph type="title"/>
          </p:nvPr>
        </p:nvSpPr>
        <p:spPr/>
        <p:txBody>
          <a:bodyPr/>
          <a:lstStyle/>
          <a:p>
            <a:r>
              <a:rPr lang="en-US" dirty="0"/>
              <a:t>Running Your Program</a:t>
            </a:r>
          </a:p>
        </p:txBody>
      </p:sp>
      <p:pic>
        <p:nvPicPr>
          <p:cNvPr id="5" name="Content Placeholder 4" descr="Punch card with simple Fortran statement">
            <a:extLst>
              <a:ext uri="{FF2B5EF4-FFF2-40B4-BE49-F238E27FC236}">
                <a16:creationId xmlns:a16="http://schemas.microsoft.com/office/drawing/2014/main" id="{0AB42E57-C292-E443-9A52-62E5F59750DF}"/>
              </a:ext>
            </a:extLst>
          </p:cNvPr>
          <p:cNvPicPr>
            <a:picLocks noGrp="1" noChangeAspect="1"/>
          </p:cNvPicPr>
          <p:nvPr>
            <p:ph idx="1"/>
          </p:nvPr>
        </p:nvPicPr>
        <p:blipFill>
          <a:blip r:embed="rId3"/>
          <a:stretch>
            <a:fillRect/>
          </a:stretch>
        </p:blipFill>
        <p:spPr>
          <a:xfrm>
            <a:off x="1559098" y="1825625"/>
            <a:ext cx="9073803" cy="4351338"/>
          </a:xfrm>
        </p:spPr>
      </p:pic>
      <p:sp>
        <p:nvSpPr>
          <p:cNvPr id="6" name="TextBox 5">
            <a:extLst>
              <a:ext uri="{FF2B5EF4-FFF2-40B4-BE49-F238E27FC236}">
                <a16:creationId xmlns:a16="http://schemas.microsoft.com/office/drawing/2014/main" id="{77062CD9-3B9F-5C48-83BD-B73655789492}"/>
              </a:ext>
            </a:extLst>
          </p:cNvPr>
          <p:cNvSpPr txBox="1"/>
          <p:nvPr/>
        </p:nvSpPr>
        <p:spPr>
          <a:xfrm>
            <a:off x="2712829" y="6308209"/>
            <a:ext cx="6766339" cy="369332"/>
          </a:xfrm>
          <a:prstGeom prst="rect">
            <a:avLst/>
          </a:prstGeom>
          <a:noFill/>
        </p:spPr>
        <p:txBody>
          <a:bodyPr wrap="none" rtlCol="0">
            <a:spAutoFit/>
          </a:bodyPr>
          <a:lstStyle/>
          <a:p>
            <a:r>
              <a:rPr lang="en-US" dirty="0">
                <a:hlinkClick r:id="rId4"/>
              </a:rPr>
              <a:t>https://commons.wikimedia.org/wiki/File:FortranCardPROJ039.agr.jpg</a:t>
            </a:r>
            <a:endParaRPr lang="en-US" dirty="0"/>
          </a:p>
        </p:txBody>
      </p:sp>
    </p:spTree>
    <p:extLst>
      <p:ext uri="{BB962C8B-B14F-4D97-AF65-F5344CB8AC3E}">
        <p14:creationId xmlns:p14="http://schemas.microsoft.com/office/powerpoint/2010/main" val="392374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6BF43-DF5F-C045-86D2-B050A64A80F5}"/>
              </a:ext>
            </a:extLst>
          </p:cNvPr>
          <p:cNvSpPr>
            <a:spLocks noGrp="1"/>
          </p:cNvSpPr>
          <p:nvPr>
            <p:ph type="title"/>
          </p:nvPr>
        </p:nvSpPr>
        <p:spPr/>
        <p:txBody>
          <a:bodyPr/>
          <a:lstStyle/>
          <a:p>
            <a:r>
              <a:rPr lang="en-US" dirty="0"/>
              <a:t>Compiled Punch Card</a:t>
            </a:r>
          </a:p>
        </p:txBody>
      </p:sp>
      <p:pic>
        <p:nvPicPr>
          <p:cNvPr id="5" name="Content Placeholder 4" descr="IBM 1130 copy card program on punch card.">
            <a:extLst>
              <a:ext uri="{FF2B5EF4-FFF2-40B4-BE49-F238E27FC236}">
                <a16:creationId xmlns:a16="http://schemas.microsoft.com/office/drawing/2014/main" id="{045B23F4-BFD7-8A45-8648-E1C403018056}"/>
              </a:ext>
            </a:extLst>
          </p:cNvPr>
          <p:cNvPicPr>
            <a:picLocks noGrp="1" noChangeAspect="1"/>
          </p:cNvPicPr>
          <p:nvPr>
            <p:ph idx="1"/>
          </p:nvPr>
        </p:nvPicPr>
        <p:blipFill>
          <a:blip r:embed="rId3"/>
          <a:stretch>
            <a:fillRect/>
          </a:stretch>
        </p:blipFill>
        <p:spPr>
          <a:xfrm>
            <a:off x="1586531" y="1825625"/>
            <a:ext cx="9018938" cy="4351338"/>
          </a:xfrm>
        </p:spPr>
      </p:pic>
      <p:sp>
        <p:nvSpPr>
          <p:cNvPr id="6" name="TextBox 5">
            <a:extLst>
              <a:ext uri="{FF2B5EF4-FFF2-40B4-BE49-F238E27FC236}">
                <a16:creationId xmlns:a16="http://schemas.microsoft.com/office/drawing/2014/main" id="{BE82326D-AB8B-4845-9F28-9CB670A12E56}"/>
              </a:ext>
            </a:extLst>
          </p:cNvPr>
          <p:cNvSpPr txBox="1"/>
          <p:nvPr/>
        </p:nvSpPr>
        <p:spPr>
          <a:xfrm>
            <a:off x="2806221" y="6308209"/>
            <a:ext cx="6579558" cy="369332"/>
          </a:xfrm>
          <a:prstGeom prst="rect">
            <a:avLst/>
          </a:prstGeom>
          <a:noFill/>
        </p:spPr>
        <p:txBody>
          <a:bodyPr wrap="none" rtlCol="0">
            <a:spAutoFit/>
          </a:bodyPr>
          <a:lstStyle/>
          <a:p>
            <a:r>
              <a:rPr lang="en-US" dirty="0">
                <a:hlinkClick r:id="rId4"/>
              </a:rPr>
              <a:t>https://commons.wikimedia.org/wiki/File:IBM1130CopyCard.agr.jpg</a:t>
            </a:r>
            <a:endParaRPr lang="en-US" dirty="0"/>
          </a:p>
        </p:txBody>
      </p:sp>
    </p:spTree>
    <p:extLst>
      <p:ext uri="{BB962C8B-B14F-4D97-AF65-F5344CB8AC3E}">
        <p14:creationId xmlns:p14="http://schemas.microsoft.com/office/powerpoint/2010/main" val="617759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Punch card deck">
            <a:extLst>
              <a:ext uri="{FF2B5EF4-FFF2-40B4-BE49-F238E27FC236}">
                <a16:creationId xmlns:a16="http://schemas.microsoft.com/office/drawing/2014/main" id="{AB2E5C5F-D9CD-2D4E-8138-B1AA0282A542}"/>
              </a:ext>
            </a:extLst>
          </p:cNvPr>
          <p:cNvPicPr>
            <a:picLocks noGrp="1" noChangeAspect="1"/>
          </p:cNvPicPr>
          <p:nvPr>
            <p:ph idx="1"/>
          </p:nvPr>
        </p:nvPicPr>
        <p:blipFill>
          <a:blip r:embed="rId3"/>
          <a:stretch>
            <a:fillRect/>
          </a:stretch>
        </p:blipFill>
        <p:spPr>
          <a:xfrm>
            <a:off x="2581239" y="751998"/>
            <a:ext cx="7029521" cy="5354003"/>
          </a:xfrm>
        </p:spPr>
      </p:pic>
    </p:spTree>
    <p:extLst>
      <p:ext uri="{BB962C8B-B14F-4D97-AF65-F5344CB8AC3E}">
        <p14:creationId xmlns:p14="http://schemas.microsoft.com/office/powerpoint/2010/main" val="481833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69948-DCD5-1B44-B2D5-8BAB0372467E}"/>
              </a:ext>
            </a:extLst>
          </p:cNvPr>
          <p:cNvSpPr>
            <a:spLocks noGrp="1"/>
          </p:cNvSpPr>
          <p:nvPr>
            <p:ph type="title"/>
          </p:nvPr>
        </p:nvSpPr>
        <p:spPr/>
        <p:txBody>
          <a:bodyPr/>
          <a:lstStyle/>
          <a:p>
            <a:r>
              <a:rPr lang="en-US" dirty="0"/>
              <a:t>Sequence Numbers</a:t>
            </a:r>
          </a:p>
        </p:txBody>
      </p:sp>
      <p:pic>
        <p:nvPicPr>
          <p:cNvPr id="5" name="Content Placeholder 4" descr="Punch card using sequence numbers">
            <a:extLst>
              <a:ext uri="{FF2B5EF4-FFF2-40B4-BE49-F238E27FC236}">
                <a16:creationId xmlns:a16="http://schemas.microsoft.com/office/drawing/2014/main" id="{F0F0E9BC-E28B-2144-901D-AC90304609BC}"/>
              </a:ext>
            </a:extLst>
          </p:cNvPr>
          <p:cNvPicPr>
            <a:picLocks noGrp="1" noChangeAspect="1"/>
          </p:cNvPicPr>
          <p:nvPr>
            <p:ph idx="1"/>
          </p:nvPr>
        </p:nvPicPr>
        <p:blipFill>
          <a:blip r:embed="rId3"/>
          <a:stretch>
            <a:fillRect/>
          </a:stretch>
        </p:blipFill>
        <p:spPr>
          <a:xfrm>
            <a:off x="1125935" y="1825625"/>
            <a:ext cx="9940129" cy="4351338"/>
          </a:xfrm>
        </p:spPr>
      </p:pic>
      <p:sp>
        <p:nvSpPr>
          <p:cNvPr id="6" name="Rectangle 5">
            <a:extLst>
              <a:ext uri="{FF2B5EF4-FFF2-40B4-BE49-F238E27FC236}">
                <a16:creationId xmlns:a16="http://schemas.microsoft.com/office/drawing/2014/main" id="{AA2291EE-9C5C-5C45-A079-8E337D543B03}"/>
              </a:ext>
            </a:extLst>
          </p:cNvPr>
          <p:cNvSpPr/>
          <p:nvPr/>
        </p:nvSpPr>
        <p:spPr>
          <a:xfrm>
            <a:off x="9845038" y="1714818"/>
            <a:ext cx="956312" cy="4572952"/>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253AEBC-9D54-7549-905D-3D422EBBA7D7}"/>
              </a:ext>
            </a:extLst>
          </p:cNvPr>
          <p:cNvSpPr txBox="1"/>
          <p:nvPr/>
        </p:nvSpPr>
        <p:spPr>
          <a:xfrm>
            <a:off x="2346960" y="6311900"/>
            <a:ext cx="7498078" cy="369332"/>
          </a:xfrm>
          <a:prstGeom prst="rect">
            <a:avLst/>
          </a:prstGeom>
          <a:noFill/>
        </p:spPr>
        <p:txBody>
          <a:bodyPr wrap="none" rtlCol="0">
            <a:spAutoFit/>
          </a:bodyPr>
          <a:lstStyle/>
          <a:p>
            <a:r>
              <a:rPr lang="en-US" dirty="0">
                <a:hlinkClick r:id="rId4"/>
              </a:rPr>
              <a:t>https://commons.wikimedia.org/wiki/File:Used_Punchcard_(5151286161).jpg</a:t>
            </a:r>
            <a:endParaRPr lang="en-US" dirty="0"/>
          </a:p>
        </p:txBody>
      </p:sp>
      <p:cxnSp>
        <p:nvCxnSpPr>
          <p:cNvPr id="9" name="Straight Arrow Connector 8">
            <a:extLst>
              <a:ext uri="{FF2B5EF4-FFF2-40B4-BE49-F238E27FC236}">
                <a16:creationId xmlns:a16="http://schemas.microsoft.com/office/drawing/2014/main" id="{07A2C9A9-8449-A344-8E8F-AB4AFC50DA6F}"/>
              </a:ext>
            </a:extLst>
          </p:cNvPr>
          <p:cNvCxnSpPr>
            <a:cxnSpLocks/>
          </p:cNvCxnSpPr>
          <p:nvPr/>
        </p:nvCxnSpPr>
        <p:spPr>
          <a:xfrm>
            <a:off x="8446770" y="1588770"/>
            <a:ext cx="1291590" cy="2034540"/>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62C58E9-A12D-3543-BE6C-CD1DB5D6BD84}"/>
              </a:ext>
            </a:extLst>
          </p:cNvPr>
          <p:cNvSpPr txBox="1"/>
          <p:nvPr/>
        </p:nvSpPr>
        <p:spPr>
          <a:xfrm>
            <a:off x="7829550" y="1190188"/>
            <a:ext cx="974947" cy="369332"/>
          </a:xfrm>
          <a:prstGeom prst="rect">
            <a:avLst/>
          </a:prstGeom>
          <a:noFill/>
        </p:spPr>
        <p:txBody>
          <a:bodyPr wrap="none" rtlCol="0">
            <a:spAutoFit/>
          </a:bodyPr>
          <a:lstStyle/>
          <a:p>
            <a:r>
              <a:rPr lang="en-US" dirty="0"/>
              <a:t>PUX 430</a:t>
            </a:r>
          </a:p>
        </p:txBody>
      </p:sp>
    </p:spTree>
    <p:extLst>
      <p:ext uri="{BB962C8B-B14F-4D97-AF65-F5344CB8AC3E}">
        <p14:creationId xmlns:p14="http://schemas.microsoft.com/office/powerpoint/2010/main" val="313687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EC92-D4FA-A84B-BACE-E7DB29D913C5}"/>
              </a:ext>
            </a:extLst>
          </p:cNvPr>
          <p:cNvSpPr>
            <a:spLocks noGrp="1"/>
          </p:cNvSpPr>
          <p:nvPr>
            <p:ph type="title"/>
          </p:nvPr>
        </p:nvSpPr>
        <p:spPr/>
        <p:txBody>
          <a:bodyPr/>
          <a:lstStyle/>
          <a:p>
            <a:r>
              <a:rPr lang="en-US" dirty="0"/>
              <a:t>Punch Card Sorter</a:t>
            </a:r>
          </a:p>
        </p:txBody>
      </p:sp>
      <p:pic>
        <p:nvPicPr>
          <p:cNvPr id="5" name="Content Placeholder 4" descr="A person standing in front of an oven&#10;&#10;Description automatically generated">
            <a:extLst>
              <a:ext uri="{FF2B5EF4-FFF2-40B4-BE49-F238E27FC236}">
                <a16:creationId xmlns:a16="http://schemas.microsoft.com/office/drawing/2014/main" id="{940BD1E0-C2F5-2342-8F38-65A1A9A51178}"/>
              </a:ext>
            </a:extLst>
          </p:cNvPr>
          <p:cNvPicPr>
            <a:picLocks noGrp="1" noChangeAspect="1"/>
          </p:cNvPicPr>
          <p:nvPr>
            <p:ph idx="1"/>
          </p:nvPr>
        </p:nvPicPr>
        <p:blipFill>
          <a:blip r:embed="rId3"/>
          <a:stretch>
            <a:fillRect/>
          </a:stretch>
        </p:blipFill>
        <p:spPr>
          <a:xfrm>
            <a:off x="2818162" y="1825625"/>
            <a:ext cx="6555676" cy="4351338"/>
          </a:xfrm>
        </p:spPr>
      </p:pic>
      <p:sp>
        <p:nvSpPr>
          <p:cNvPr id="6" name="TextBox 5">
            <a:extLst>
              <a:ext uri="{FF2B5EF4-FFF2-40B4-BE49-F238E27FC236}">
                <a16:creationId xmlns:a16="http://schemas.microsoft.com/office/drawing/2014/main" id="{B2F143E7-35CB-C846-8976-4E7E38F6087B}"/>
              </a:ext>
            </a:extLst>
          </p:cNvPr>
          <p:cNvSpPr txBox="1"/>
          <p:nvPr/>
        </p:nvSpPr>
        <p:spPr>
          <a:xfrm>
            <a:off x="2271555" y="6308209"/>
            <a:ext cx="7648889" cy="369332"/>
          </a:xfrm>
          <a:prstGeom prst="rect">
            <a:avLst/>
          </a:prstGeom>
          <a:noFill/>
        </p:spPr>
        <p:txBody>
          <a:bodyPr wrap="none" rtlCol="0">
            <a:spAutoFit/>
          </a:bodyPr>
          <a:lstStyle/>
          <a:p>
            <a:r>
              <a:rPr lang="en-US" dirty="0">
                <a:hlinkClick r:id="rId4"/>
              </a:rPr>
              <a:t>https://commons.wikimedia.org/wiki/File:LCM_-_IBM_082_Card_Sorter_01.jpg</a:t>
            </a:r>
            <a:endParaRPr lang="en-US" dirty="0"/>
          </a:p>
        </p:txBody>
      </p:sp>
    </p:spTree>
    <p:extLst>
      <p:ext uri="{BB962C8B-B14F-4D97-AF65-F5344CB8AC3E}">
        <p14:creationId xmlns:p14="http://schemas.microsoft.com/office/powerpoint/2010/main" val="3787192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text on a white background&#10;&#10;Description automatically generated">
            <a:extLst>
              <a:ext uri="{FF2B5EF4-FFF2-40B4-BE49-F238E27FC236}">
                <a16:creationId xmlns:a16="http://schemas.microsoft.com/office/drawing/2014/main" id="{7E36626B-BA63-6B40-9BFA-490BEDD969AC}"/>
              </a:ext>
            </a:extLst>
          </p:cNvPr>
          <p:cNvPicPr>
            <a:picLocks noGrp="1" noChangeAspect="1"/>
          </p:cNvPicPr>
          <p:nvPr>
            <p:ph idx="1"/>
          </p:nvPr>
        </p:nvPicPr>
        <p:blipFill>
          <a:blip r:embed="rId3"/>
          <a:stretch>
            <a:fillRect/>
          </a:stretch>
        </p:blipFill>
        <p:spPr>
          <a:xfrm>
            <a:off x="3496150" y="281228"/>
            <a:ext cx="5199699" cy="5941455"/>
          </a:xfrm>
        </p:spPr>
      </p:pic>
      <p:sp>
        <p:nvSpPr>
          <p:cNvPr id="4" name="TextBox 3">
            <a:extLst>
              <a:ext uri="{FF2B5EF4-FFF2-40B4-BE49-F238E27FC236}">
                <a16:creationId xmlns:a16="http://schemas.microsoft.com/office/drawing/2014/main" id="{40A0CD04-0B3B-DC4B-947A-220339B5A24F}"/>
              </a:ext>
            </a:extLst>
          </p:cNvPr>
          <p:cNvSpPr txBox="1"/>
          <p:nvPr/>
        </p:nvSpPr>
        <p:spPr>
          <a:xfrm>
            <a:off x="2163321" y="6346825"/>
            <a:ext cx="7865358" cy="369332"/>
          </a:xfrm>
          <a:prstGeom prst="rect">
            <a:avLst/>
          </a:prstGeom>
          <a:noFill/>
        </p:spPr>
        <p:txBody>
          <a:bodyPr wrap="none" rtlCol="0">
            <a:spAutoFit/>
          </a:bodyPr>
          <a:lstStyle/>
          <a:p>
            <a:r>
              <a:rPr lang="en-US" dirty="0">
                <a:hlinkClick r:id="rId4"/>
              </a:rPr>
              <a:t>https://inis.iaea.org/collection/NCLCollectionStore/_Public/22/031/22031927.pdf</a:t>
            </a:r>
            <a:endParaRPr lang="en-US" dirty="0"/>
          </a:p>
        </p:txBody>
      </p:sp>
    </p:spTree>
    <p:extLst>
      <p:ext uri="{BB962C8B-B14F-4D97-AF65-F5344CB8AC3E}">
        <p14:creationId xmlns:p14="http://schemas.microsoft.com/office/powerpoint/2010/main" val="1079269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 flower, tree&#10;&#10;Description automatically generated">
            <a:extLst>
              <a:ext uri="{FF2B5EF4-FFF2-40B4-BE49-F238E27FC236}">
                <a16:creationId xmlns:a16="http://schemas.microsoft.com/office/drawing/2014/main" id="{1C82C73A-7326-2F45-A878-0CC47C3C2A9A}"/>
              </a:ext>
            </a:extLst>
          </p:cNvPr>
          <p:cNvPicPr>
            <a:picLocks noGrp="1" noChangeAspect="1"/>
          </p:cNvPicPr>
          <p:nvPr>
            <p:ph idx="1"/>
          </p:nvPr>
        </p:nvPicPr>
        <p:blipFill>
          <a:blip r:embed="rId3"/>
          <a:stretch>
            <a:fillRect/>
          </a:stretch>
        </p:blipFill>
        <p:spPr>
          <a:xfrm>
            <a:off x="3054350" y="2228850"/>
            <a:ext cx="6083300" cy="2400300"/>
          </a:xfrm>
        </p:spPr>
      </p:pic>
    </p:spTree>
    <p:extLst>
      <p:ext uri="{BB962C8B-B14F-4D97-AF65-F5344CB8AC3E}">
        <p14:creationId xmlns:p14="http://schemas.microsoft.com/office/powerpoint/2010/main" val="516347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7524EE-B1EE-C24D-9D62-5809BF266049}"/>
              </a:ext>
            </a:extLst>
          </p:cNvPr>
          <p:cNvSpPr>
            <a:spLocks noGrp="1"/>
          </p:cNvSpPr>
          <p:nvPr>
            <p:ph type="title"/>
          </p:nvPr>
        </p:nvSpPr>
        <p:spPr/>
        <p:txBody>
          <a:bodyPr/>
          <a:lstStyle/>
          <a:p>
            <a:r>
              <a:rPr lang="en-US" dirty="0"/>
              <a:t>PATCHY</a:t>
            </a:r>
          </a:p>
        </p:txBody>
      </p:sp>
      <p:pic>
        <p:nvPicPr>
          <p:cNvPr id="9" name="Content Placeholder 8" descr="IBM 2401 System/360 tape drives that introduced the 9-track format">
            <a:extLst>
              <a:ext uri="{FF2B5EF4-FFF2-40B4-BE49-F238E27FC236}">
                <a16:creationId xmlns:a16="http://schemas.microsoft.com/office/drawing/2014/main" id="{C5E216C3-9643-4B4E-855C-9A53D438E109}"/>
              </a:ext>
            </a:extLst>
          </p:cNvPr>
          <p:cNvPicPr>
            <a:picLocks noGrp="1" noChangeAspect="1"/>
          </p:cNvPicPr>
          <p:nvPr>
            <p:ph sz="half" idx="1"/>
          </p:nvPr>
        </p:nvPicPr>
        <p:blipFill>
          <a:blip r:embed="rId3"/>
          <a:stretch>
            <a:fillRect/>
          </a:stretch>
        </p:blipFill>
        <p:spPr>
          <a:xfrm>
            <a:off x="838200" y="1716444"/>
            <a:ext cx="5181600" cy="3883899"/>
          </a:xfrm>
        </p:spPr>
      </p:pic>
      <p:pic>
        <p:nvPicPr>
          <p:cNvPr id="11" name="Content Placeholder 10" descr="COBOL punch card">
            <a:extLst>
              <a:ext uri="{FF2B5EF4-FFF2-40B4-BE49-F238E27FC236}">
                <a16:creationId xmlns:a16="http://schemas.microsoft.com/office/drawing/2014/main" id="{C2439889-6858-F24A-8FD8-D51E2F3E2377}"/>
              </a:ext>
            </a:extLst>
          </p:cNvPr>
          <p:cNvPicPr>
            <a:picLocks noGrp="1" noChangeAspect="1"/>
          </p:cNvPicPr>
          <p:nvPr>
            <p:ph sz="half" idx="2"/>
          </p:nvPr>
        </p:nvPicPr>
        <p:blipFill>
          <a:blip r:embed="rId4"/>
          <a:stretch>
            <a:fillRect/>
          </a:stretch>
        </p:blipFill>
        <p:spPr>
          <a:xfrm>
            <a:off x="6172200" y="2456323"/>
            <a:ext cx="5181600" cy="2404142"/>
          </a:xfrm>
        </p:spPr>
      </p:pic>
      <p:sp>
        <p:nvSpPr>
          <p:cNvPr id="7" name="TextBox 6">
            <a:extLst>
              <a:ext uri="{FF2B5EF4-FFF2-40B4-BE49-F238E27FC236}">
                <a16:creationId xmlns:a16="http://schemas.microsoft.com/office/drawing/2014/main" id="{8EAF2968-8F19-3840-982E-43F4AD645476}"/>
              </a:ext>
            </a:extLst>
          </p:cNvPr>
          <p:cNvSpPr txBox="1"/>
          <p:nvPr/>
        </p:nvSpPr>
        <p:spPr>
          <a:xfrm>
            <a:off x="838200" y="5769659"/>
            <a:ext cx="5181600" cy="646331"/>
          </a:xfrm>
          <a:prstGeom prst="rect">
            <a:avLst/>
          </a:prstGeom>
          <a:noFill/>
        </p:spPr>
        <p:txBody>
          <a:bodyPr wrap="square" rtlCol="0">
            <a:spAutoFit/>
          </a:bodyPr>
          <a:lstStyle/>
          <a:p>
            <a:r>
              <a:rPr lang="en-US" dirty="0">
                <a:hlinkClick r:id="rId5"/>
              </a:rPr>
              <a:t>https://en.wikipedia.org/wiki/9_track_tape#/media/File:IBM_System_360_tape_drives.jpg</a:t>
            </a:r>
            <a:endParaRPr lang="en-US" dirty="0"/>
          </a:p>
        </p:txBody>
      </p:sp>
      <p:sp>
        <p:nvSpPr>
          <p:cNvPr id="12" name="TextBox 11">
            <a:extLst>
              <a:ext uri="{FF2B5EF4-FFF2-40B4-BE49-F238E27FC236}">
                <a16:creationId xmlns:a16="http://schemas.microsoft.com/office/drawing/2014/main" id="{9610B9FF-FE58-DA40-8977-57A9E52388A6}"/>
              </a:ext>
            </a:extLst>
          </p:cNvPr>
          <p:cNvSpPr txBox="1"/>
          <p:nvPr/>
        </p:nvSpPr>
        <p:spPr>
          <a:xfrm>
            <a:off x="6875145" y="5769658"/>
            <a:ext cx="3775710" cy="646331"/>
          </a:xfrm>
          <a:prstGeom prst="rect">
            <a:avLst/>
          </a:prstGeom>
          <a:noFill/>
        </p:spPr>
        <p:txBody>
          <a:bodyPr wrap="square" rtlCol="0">
            <a:spAutoFit/>
          </a:bodyPr>
          <a:lstStyle/>
          <a:p>
            <a:r>
              <a:rPr lang="en-US" dirty="0">
                <a:hlinkClick r:id="rId6"/>
              </a:rPr>
              <a:t>https://commons.wikimedia.org/wiki/File:Punch-card-cobol.jpg</a:t>
            </a:r>
            <a:endParaRPr lang="en-US" dirty="0"/>
          </a:p>
        </p:txBody>
      </p:sp>
    </p:spTree>
    <p:extLst>
      <p:ext uri="{BB962C8B-B14F-4D97-AF65-F5344CB8AC3E}">
        <p14:creationId xmlns:p14="http://schemas.microsoft.com/office/powerpoint/2010/main" val="1204322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564B24-C9DD-0F40-A3EF-D065B12F37BC}"/>
              </a:ext>
            </a:extLst>
          </p:cNvPr>
          <p:cNvSpPr txBox="1"/>
          <p:nvPr/>
        </p:nvSpPr>
        <p:spPr>
          <a:xfrm>
            <a:off x="4242798" y="6146053"/>
            <a:ext cx="3706399" cy="369332"/>
          </a:xfrm>
          <a:prstGeom prst="rect">
            <a:avLst/>
          </a:prstGeom>
          <a:noFill/>
        </p:spPr>
        <p:txBody>
          <a:bodyPr wrap="none" rtlCol="0">
            <a:spAutoFit/>
          </a:bodyPr>
          <a:lstStyle/>
          <a:p>
            <a:r>
              <a:rPr lang="en-US" dirty="0">
                <a:hlinkClick r:id="rId3"/>
              </a:rPr>
              <a:t>https://www.masswerk.at/keypunch/</a:t>
            </a:r>
            <a:endParaRPr lang="en-US" dirty="0"/>
          </a:p>
        </p:txBody>
      </p:sp>
      <p:pic>
        <p:nvPicPr>
          <p:cNvPr id="7" name="Picture 6" descr="A close up of a computer&#10;&#10;Description automatically generated">
            <a:extLst>
              <a:ext uri="{FF2B5EF4-FFF2-40B4-BE49-F238E27FC236}">
                <a16:creationId xmlns:a16="http://schemas.microsoft.com/office/drawing/2014/main" id="{8BA89830-7FF7-C84E-A1ED-5C45E30BF3AF}"/>
              </a:ext>
            </a:extLst>
          </p:cNvPr>
          <p:cNvPicPr>
            <a:picLocks noChangeAspect="1"/>
          </p:cNvPicPr>
          <p:nvPr/>
        </p:nvPicPr>
        <p:blipFill>
          <a:blip r:embed="rId4"/>
          <a:stretch>
            <a:fillRect/>
          </a:stretch>
        </p:blipFill>
        <p:spPr>
          <a:xfrm>
            <a:off x="2433741" y="342615"/>
            <a:ext cx="7324515" cy="5700283"/>
          </a:xfrm>
          <a:prstGeom prst="rect">
            <a:avLst/>
          </a:prstGeom>
        </p:spPr>
      </p:pic>
    </p:spTree>
    <p:extLst>
      <p:ext uri="{BB962C8B-B14F-4D97-AF65-F5344CB8AC3E}">
        <p14:creationId xmlns:p14="http://schemas.microsoft.com/office/powerpoint/2010/main" val="1430585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3807594261"/>
              </p:ext>
            </p:extLst>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a:t>
                      </a:r>
                      <a:r>
                        <a:rPr lang="en-US" dirty="0" err="1"/>
                        <a:t>Darcs</a:t>
                      </a:r>
                      <a:r>
                        <a:rPr lang="en-US" dirty="0"/>
                        <a:t>, 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3872740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descr="Brian Meeker">
            <a:extLst>
              <a:ext uri="{FF2B5EF4-FFF2-40B4-BE49-F238E27FC236}">
                <a16:creationId xmlns:a16="http://schemas.microsoft.com/office/drawing/2014/main" id="{5C6FA8BD-8F42-7541-BB5A-F0332D6FAC2F}"/>
              </a:ext>
            </a:extLst>
          </p:cNvPr>
          <p:cNvPicPr>
            <a:picLocks noGrp="1" noChangeAspect="1"/>
          </p:cNvPicPr>
          <p:nvPr>
            <p:ph sz="half" idx="1"/>
          </p:nvPr>
        </p:nvPicPr>
        <p:blipFill rotWithShape="1">
          <a:blip r:embed="rId3"/>
          <a:srcRect l="18453" r="13953"/>
          <a:stretch/>
        </p:blipFill>
        <p:spPr>
          <a:xfrm>
            <a:off x="20" y="10"/>
            <a:ext cx="4635571" cy="6857990"/>
          </a:xfrm>
          <a:prstGeom prst="rect">
            <a:avLst/>
          </a:prstGeom>
          <a:effectLst/>
        </p:spPr>
      </p:pic>
      <p:sp>
        <p:nvSpPr>
          <p:cNvPr id="6" name="Content Placeholder 5">
            <a:extLst>
              <a:ext uri="{FF2B5EF4-FFF2-40B4-BE49-F238E27FC236}">
                <a16:creationId xmlns:a16="http://schemas.microsoft.com/office/drawing/2014/main" id="{C8E88F39-D5D6-8A4D-ACA9-DC3B2B4D968E}"/>
              </a:ext>
            </a:extLst>
          </p:cNvPr>
          <p:cNvSpPr>
            <a:spLocks noGrp="1"/>
          </p:cNvSpPr>
          <p:nvPr>
            <p:ph sz="half" idx="2"/>
          </p:nvPr>
        </p:nvSpPr>
        <p:spPr>
          <a:xfrm>
            <a:off x="6916349" y="0"/>
            <a:ext cx="4635571" cy="6858000"/>
          </a:xfrm>
        </p:spPr>
        <p:txBody>
          <a:bodyPr vert="horz" lIns="91440" tIns="45720" rIns="91440" bIns="45720" rtlCol="0" anchor="ctr">
            <a:normAutofit/>
          </a:bodyPr>
          <a:lstStyle/>
          <a:p>
            <a:pPr marL="0" indent="0">
              <a:buNone/>
            </a:pPr>
            <a:r>
              <a:rPr lang="en-US" sz="2400" dirty="0"/>
              <a:t>Brian Meeker</a:t>
            </a:r>
          </a:p>
          <a:p>
            <a:pPr marL="0" indent="0">
              <a:buNone/>
            </a:pPr>
            <a:r>
              <a:rPr lang="en-US" sz="2400" dirty="0"/>
              <a:t>@</a:t>
            </a:r>
            <a:r>
              <a:rPr lang="en-US" sz="2400" dirty="0" err="1"/>
              <a:t>CuriousCurmudge</a:t>
            </a:r>
            <a:endParaRPr lang="en-US" sz="2400" dirty="0"/>
          </a:p>
        </p:txBody>
      </p:sp>
    </p:spTree>
    <p:extLst>
      <p:ext uri="{BB962C8B-B14F-4D97-AF65-F5344CB8AC3E}">
        <p14:creationId xmlns:p14="http://schemas.microsoft.com/office/powerpoint/2010/main" val="1999889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0383E8-4C4C-4E45-A7C2-22B2F963B160}"/>
              </a:ext>
            </a:extLst>
          </p:cNvPr>
          <p:cNvSpPr>
            <a:spLocks noGrp="1"/>
          </p:cNvSpPr>
          <p:nvPr>
            <p:ph type="title"/>
          </p:nvPr>
        </p:nvSpPr>
        <p:spPr/>
        <p:txBody>
          <a:bodyPr/>
          <a:lstStyle/>
          <a:p>
            <a:r>
              <a:rPr lang="en-US" dirty="0"/>
              <a:t>Source Code Control System</a:t>
            </a:r>
          </a:p>
        </p:txBody>
      </p:sp>
      <p:sp>
        <p:nvSpPr>
          <p:cNvPr id="5" name="Text Placeholder 4">
            <a:extLst>
              <a:ext uri="{FF2B5EF4-FFF2-40B4-BE49-F238E27FC236}">
                <a16:creationId xmlns:a16="http://schemas.microsoft.com/office/drawing/2014/main" id="{8E7603C0-61FF-FB47-9D25-D1A2C20A3D8B}"/>
              </a:ext>
            </a:extLst>
          </p:cNvPr>
          <p:cNvSpPr>
            <a:spLocks noGrp="1"/>
          </p:cNvSpPr>
          <p:nvPr>
            <p:ph type="body" idx="1"/>
          </p:nvPr>
        </p:nvSpPr>
        <p:spPr/>
        <p:txBody>
          <a:bodyPr/>
          <a:lstStyle/>
          <a:p>
            <a:r>
              <a:rPr lang="en-US" dirty="0"/>
              <a:t>SCCS</a:t>
            </a:r>
          </a:p>
        </p:txBody>
      </p:sp>
    </p:spTree>
    <p:extLst>
      <p:ext uri="{BB962C8B-B14F-4D97-AF65-F5344CB8AC3E}">
        <p14:creationId xmlns:p14="http://schemas.microsoft.com/office/powerpoint/2010/main" val="7757188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close up of text on a blue surface&#10;&#10;Description automatically generated">
            <a:extLst>
              <a:ext uri="{FF2B5EF4-FFF2-40B4-BE49-F238E27FC236}">
                <a16:creationId xmlns:a16="http://schemas.microsoft.com/office/drawing/2014/main" id="{E83D444B-05D0-8348-9667-E58CCEAA03B1}"/>
              </a:ext>
            </a:extLst>
          </p:cNvPr>
          <p:cNvPicPr>
            <a:picLocks noGrp="1" noChangeAspect="1"/>
          </p:cNvPicPr>
          <p:nvPr>
            <p:ph idx="1"/>
          </p:nvPr>
        </p:nvPicPr>
        <p:blipFill>
          <a:blip r:embed="rId3"/>
          <a:stretch>
            <a:fillRect/>
          </a:stretch>
        </p:blipFill>
        <p:spPr>
          <a:xfrm>
            <a:off x="2159893" y="305434"/>
            <a:ext cx="7869132" cy="5901849"/>
          </a:xfrm>
        </p:spPr>
      </p:pic>
      <p:sp>
        <p:nvSpPr>
          <p:cNvPr id="10" name="TextBox 9">
            <a:extLst>
              <a:ext uri="{FF2B5EF4-FFF2-40B4-BE49-F238E27FC236}">
                <a16:creationId xmlns:a16="http://schemas.microsoft.com/office/drawing/2014/main" id="{1CFEBA92-3C06-9F45-9B25-B989C40D4619}"/>
              </a:ext>
            </a:extLst>
          </p:cNvPr>
          <p:cNvSpPr txBox="1"/>
          <p:nvPr/>
        </p:nvSpPr>
        <p:spPr>
          <a:xfrm>
            <a:off x="3195108" y="6332220"/>
            <a:ext cx="5798703" cy="369332"/>
          </a:xfrm>
          <a:prstGeom prst="rect">
            <a:avLst/>
          </a:prstGeom>
          <a:noFill/>
        </p:spPr>
        <p:txBody>
          <a:bodyPr wrap="none" rtlCol="0">
            <a:spAutoFit/>
          </a:bodyPr>
          <a:lstStyle/>
          <a:p>
            <a:r>
              <a:rPr lang="en-US" dirty="0">
                <a:hlinkClick r:id="rId4"/>
              </a:rPr>
              <a:t>https://twitter.com/bokmann/status/893225721556078592</a:t>
            </a:r>
            <a:endParaRPr lang="en-US" dirty="0"/>
          </a:p>
        </p:txBody>
      </p:sp>
    </p:spTree>
    <p:extLst>
      <p:ext uri="{BB962C8B-B14F-4D97-AF65-F5344CB8AC3E}">
        <p14:creationId xmlns:p14="http://schemas.microsoft.com/office/powerpoint/2010/main" val="2065786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erson wearing a hat&#10;&#10;Description automatically generated">
            <a:extLst>
              <a:ext uri="{FF2B5EF4-FFF2-40B4-BE49-F238E27FC236}">
                <a16:creationId xmlns:a16="http://schemas.microsoft.com/office/drawing/2014/main" id="{2AB316AA-0E3B-684D-BE4C-1FF7E38CF91A}"/>
              </a:ext>
            </a:extLst>
          </p:cNvPr>
          <p:cNvPicPr>
            <a:picLocks noChangeAspect="1"/>
          </p:cNvPicPr>
          <p:nvPr/>
        </p:nvPicPr>
        <p:blipFill rotWithShape="1">
          <a:blip r:embed="rId3"/>
          <a:srcRect l="1052" r="3889"/>
          <a:stretch/>
        </p:blipFill>
        <p:spPr>
          <a:xfrm>
            <a:off x="20" y="10"/>
            <a:ext cx="4635571" cy="6857990"/>
          </a:xfrm>
          <a:prstGeom prst="rect">
            <a:avLst/>
          </a:prstGeom>
          <a:effectLst/>
        </p:spPr>
      </p:pic>
      <p:sp>
        <p:nvSpPr>
          <p:cNvPr id="9" name="Content Placeholder 8">
            <a:extLst>
              <a:ext uri="{FF2B5EF4-FFF2-40B4-BE49-F238E27FC236}">
                <a16:creationId xmlns:a16="http://schemas.microsoft.com/office/drawing/2014/main" id="{115CB1F3-13F7-4590-BE4A-FFBD94025930}"/>
              </a:ext>
            </a:extLst>
          </p:cNvPr>
          <p:cNvSpPr>
            <a:spLocks noGrp="1"/>
          </p:cNvSpPr>
          <p:nvPr>
            <p:ph idx="1"/>
          </p:nvPr>
        </p:nvSpPr>
        <p:spPr>
          <a:xfrm>
            <a:off x="4965431" y="2438400"/>
            <a:ext cx="6586489" cy="1349829"/>
          </a:xfrm>
        </p:spPr>
        <p:txBody>
          <a:bodyPr>
            <a:normAutofit/>
          </a:bodyPr>
          <a:lstStyle/>
          <a:p>
            <a:pPr marL="0" indent="0" algn="ctr">
              <a:buNone/>
            </a:pPr>
            <a:r>
              <a:rPr lang="en-US" sz="4800" dirty="0"/>
              <a:t>E.W. Dijkstra</a:t>
            </a:r>
          </a:p>
          <a:p>
            <a:pPr marL="0" indent="0" algn="ctr">
              <a:buNone/>
            </a:pPr>
            <a:r>
              <a:rPr lang="en-US" sz="2400" dirty="0"/>
              <a:t>Modern Hipster?</a:t>
            </a:r>
          </a:p>
        </p:txBody>
      </p:sp>
      <p:sp>
        <p:nvSpPr>
          <p:cNvPr id="7" name="TextBox 6">
            <a:extLst>
              <a:ext uri="{FF2B5EF4-FFF2-40B4-BE49-F238E27FC236}">
                <a16:creationId xmlns:a16="http://schemas.microsoft.com/office/drawing/2014/main" id="{AA73732B-6DE1-9347-8C19-15DB6B14FF2F}"/>
              </a:ext>
            </a:extLst>
          </p:cNvPr>
          <p:cNvSpPr txBox="1"/>
          <p:nvPr/>
        </p:nvSpPr>
        <p:spPr>
          <a:xfrm>
            <a:off x="4965431" y="6210795"/>
            <a:ext cx="7086235" cy="369332"/>
          </a:xfrm>
          <a:prstGeom prst="rect">
            <a:avLst/>
          </a:prstGeom>
          <a:noFill/>
        </p:spPr>
        <p:txBody>
          <a:bodyPr wrap="none" rtlCol="0">
            <a:spAutoFit/>
          </a:bodyPr>
          <a:lstStyle/>
          <a:p>
            <a:r>
              <a:rPr lang="en-US" dirty="0">
                <a:hlinkClick r:id="rId4"/>
              </a:rPr>
              <a:t>http://homepages.cs.ncl.ac.uk/brian.randell/NATO/N1969/DIJKSTRA.html</a:t>
            </a:r>
            <a:endParaRPr lang="en-US" dirty="0"/>
          </a:p>
        </p:txBody>
      </p:sp>
    </p:spTree>
    <p:extLst>
      <p:ext uri="{BB962C8B-B14F-4D97-AF65-F5344CB8AC3E}">
        <p14:creationId xmlns:p14="http://schemas.microsoft.com/office/powerpoint/2010/main" val="38165342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B7B3653-E007-C64D-B09F-5A3C3145B31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929053" y="2458240"/>
            <a:ext cx="10333894" cy="1941520"/>
          </a:xfrm>
        </p:spPr>
      </p:pic>
    </p:spTree>
    <p:extLst>
      <p:ext uri="{BB962C8B-B14F-4D97-AF65-F5344CB8AC3E}">
        <p14:creationId xmlns:p14="http://schemas.microsoft.com/office/powerpoint/2010/main" val="4179794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close up of a sign&#10;&#10;Description automatically generated">
            <a:extLst>
              <a:ext uri="{FF2B5EF4-FFF2-40B4-BE49-F238E27FC236}">
                <a16:creationId xmlns:a16="http://schemas.microsoft.com/office/drawing/2014/main" id="{20880A60-2F76-0846-9C23-7D434FC8904A}"/>
              </a:ext>
            </a:extLst>
          </p:cNvPr>
          <p:cNvPicPr>
            <a:picLocks noGrp="1" noChangeAspect="1"/>
          </p:cNvPicPr>
          <p:nvPr>
            <p:ph idx="1"/>
          </p:nvPr>
        </p:nvPicPr>
        <p:blipFill>
          <a:blip r:embed="rId3"/>
          <a:stretch>
            <a:fillRect/>
          </a:stretch>
        </p:blipFill>
        <p:spPr>
          <a:xfrm>
            <a:off x="484632" y="2765768"/>
            <a:ext cx="6716272" cy="1326464"/>
          </a:xfrm>
          <a:prstGeom prst="rect">
            <a:avLst/>
          </a:prstGeom>
        </p:spPr>
      </p:pic>
      <p:pic>
        <p:nvPicPr>
          <p:cNvPr id="5" name="Content Placeholder 4" descr="A black and white photo of a person&#10;&#10;Description automatically generated">
            <a:extLst>
              <a:ext uri="{FF2B5EF4-FFF2-40B4-BE49-F238E27FC236}">
                <a16:creationId xmlns:a16="http://schemas.microsoft.com/office/drawing/2014/main" id="{96306BE4-734B-D34B-9B7C-5CE2F96F65EC}"/>
              </a:ext>
            </a:extLst>
          </p:cNvPr>
          <p:cNvPicPr>
            <a:picLocks noChangeAspect="1"/>
          </p:cNvPicPr>
          <p:nvPr/>
        </p:nvPicPr>
        <p:blipFill rotWithShape="1">
          <a:blip r:embed="rId4"/>
          <a:srcRect l="12948"/>
          <a:stretch/>
        </p:blipFill>
        <p:spPr>
          <a:xfrm>
            <a:off x="7534655" y="484632"/>
            <a:ext cx="3980394" cy="5888737"/>
          </a:xfrm>
          <a:prstGeom prst="rect">
            <a:avLst/>
          </a:prstGeom>
        </p:spPr>
      </p:pic>
    </p:spTree>
    <p:extLst>
      <p:ext uri="{BB962C8B-B14F-4D97-AF65-F5344CB8AC3E}">
        <p14:creationId xmlns:p14="http://schemas.microsoft.com/office/powerpoint/2010/main" val="4719746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72156A22-CCE7-B04C-B087-063759D17377}"/>
              </a:ext>
            </a:extLst>
          </p:cNvPr>
          <p:cNvPicPr>
            <a:picLocks noGrp="1" noChangeAspect="1"/>
          </p:cNvPicPr>
          <p:nvPr>
            <p:ph idx="1"/>
          </p:nvPr>
        </p:nvPicPr>
        <p:blipFill>
          <a:blip r:embed="rId3"/>
          <a:stretch>
            <a:fillRect/>
          </a:stretch>
        </p:blipFill>
        <p:spPr>
          <a:xfrm>
            <a:off x="1358978" y="756155"/>
            <a:ext cx="9474044" cy="5345690"/>
          </a:xfrm>
        </p:spPr>
      </p:pic>
    </p:spTree>
    <p:extLst>
      <p:ext uri="{BB962C8B-B14F-4D97-AF65-F5344CB8AC3E}">
        <p14:creationId xmlns:p14="http://schemas.microsoft.com/office/powerpoint/2010/main" val="8201744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04209-28DD-9C42-998F-A89E277A588C}"/>
              </a:ext>
            </a:extLst>
          </p:cNvPr>
          <p:cNvSpPr>
            <a:spLocks noGrp="1"/>
          </p:cNvSpPr>
          <p:nvPr>
            <p:ph type="title"/>
          </p:nvPr>
        </p:nvSpPr>
        <p:spPr/>
        <p:txBody>
          <a:bodyPr/>
          <a:lstStyle/>
          <a:p>
            <a:r>
              <a:rPr lang="en-US" dirty="0"/>
              <a:t>Prototype</a:t>
            </a:r>
          </a:p>
        </p:txBody>
      </p:sp>
      <p:pic>
        <p:nvPicPr>
          <p:cNvPr id="5" name="Content Placeholder 4" descr="A vintage photo of a person&#10;&#10;Description automatically generated">
            <a:extLst>
              <a:ext uri="{FF2B5EF4-FFF2-40B4-BE49-F238E27FC236}">
                <a16:creationId xmlns:a16="http://schemas.microsoft.com/office/drawing/2014/main" id="{036499CB-675D-4146-B236-E885317CD155}"/>
              </a:ext>
            </a:extLst>
          </p:cNvPr>
          <p:cNvPicPr>
            <a:picLocks noGrp="1" noChangeAspect="1"/>
          </p:cNvPicPr>
          <p:nvPr>
            <p:ph sz="half" idx="1"/>
          </p:nvPr>
        </p:nvPicPr>
        <p:blipFill>
          <a:blip r:embed="rId3"/>
          <a:stretch>
            <a:fillRect/>
          </a:stretch>
        </p:blipFill>
        <p:spPr>
          <a:xfrm>
            <a:off x="838200" y="1825625"/>
            <a:ext cx="5181600" cy="2483594"/>
          </a:xfrm>
        </p:spPr>
      </p:pic>
      <p:sp>
        <p:nvSpPr>
          <p:cNvPr id="7" name="Content Placeholder 6">
            <a:extLst>
              <a:ext uri="{FF2B5EF4-FFF2-40B4-BE49-F238E27FC236}">
                <a16:creationId xmlns:a16="http://schemas.microsoft.com/office/drawing/2014/main" id="{97910A85-52B6-754F-864A-319C10A701DC}"/>
              </a:ext>
            </a:extLst>
          </p:cNvPr>
          <p:cNvSpPr>
            <a:spLocks noGrp="1"/>
          </p:cNvSpPr>
          <p:nvPr>
            <p:ph sz="half" idx="2"/>
          </p:nvPr>
        </p:nvSpPr>
        <p:spPr/>
        <p:txBody>
          <a:bodyPr/>
          <a:lstStyle/>
          <a:p>
            <a:r>
              <a:rPr lang="en-US" dirty="0"/>
              <a:t>SNOBOL: </a:t>
            </a:r>
            <a:r>
              <a:rPr lang="en-US" dirty="0" err="1"/>
              <a:t>StriNg</a:t>
            </a:r>
            <a:r>
              <a:rPr lang="en-US" dirty="0"/>
              <a:t> Oriented and </a:t>
            </a:r>
            <a:r>
              <a:rPr lang="en-US" dirty="0" err="1"/>
              <a:t>symBOlic</a:t>
            </a:r>
            <a:r>
              <a:rPr lang="en-US" dirty="0"/>
              <a:t> Language</a:t>
            </a:r>
          </a:p>
          <a:p>
            <a:r>
              <a:rPr lang="en-US" dirty="0"/>
              <a:t>SPITBOL: Speedy Implementation of SNOBOL</a:t>
            </a:r>
          </a:p>
          <a:p>
            <a:r>
              <a:rPr lang="en-US" dirty="0"/>
              <a:t>IBM System/370</a:t>
            </a:r>
          </a:p>
          <a:p>
            <a:r>
              <a:rPr lang="en-US" dirty="0"/>
              <a:t>OS/MVT: Multiple Programming with a Variable Number of Tasks</a:t>
            </a:r>
          </a:p>
          <a:p>
            <a:endParaRPr lang="en-US" dirty="0"/>
          </a:p>
        </p:txBody>
      </p:sp>
      <p:sp>
        <p:nvSpPr>
          <p:cNvPr id="6" name="TextBox 5">
            <a:extLst>
              <a:ext uri="{FF2B5EF4-FFF2-40B4-BE49-F238E27FC236}">
                <a16:creationId xmlns:a16="http://schemas.microsoft.com/office/drawing/2014/main" id="{6DCB9692-F24D-E348-AB91-ABA4237EE953}"/>
              </a:ext>
            </a:extLst>
          </p:cNvPr>
          <p:cNvSpPr txBox="1"/>
          <p:nvPr/>
        </p:nvSpPr>
        <p:spPr>
          <a:xfrm>
            <a:off x="838200" y="5665569"/>
            <a:ext cx="5399193" cy="646331"/>
          </a:xfrm>
          <a:prstGeom prst="rect">
            <a:avLst/>
          </a:prstGeom>
          <a:noFill/>
        </p:spPr>
        <p:txBody>
          <a:bodyPr wrap="square" rtlCol="0">
            <a:spAutoFit/>
          </a:bodyPr>
          <a:lstStyle/>
          <a:p>
            <a:r>
              <a:rPr lang="en-US" dirty="0">
                <a:hlinkClick r:id="rId4"/>
              </a:rPr>
              <a:t>https://commons.wikimedia.org/wiki/File:IBM_370-145_(I198005).jpg</a:t>
            </a:r>
            <a:endParaRPr lang="en-US" dirty="0"/>
          </a:p>
        </p:txBody>
      </p:sp>
    </p:spTree>
    <p:extLst>
      <p:ext uri="{BB962C8B-B14F-4D97-AF65-F5344CB8AC3E}">
        <p14:creationId xmlns:p14="http://schemas.microsoft.com/office/powerpoint/2010/main" val="83878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picture containing monitor, black, sitting, screen&#10;&#10;Description automatically generated">
            <a:extLst>
              <a:ext uri="{FF2B5EF4-FFF2-40B4-BE49-F238E27FC236}">
                <a16:creationId xmlns:a16="http://schemas.microsoft.com/office/drawing/2014/main" id="{498EF36E-3F05-9648-BF5C-DE282CBD6AC5}"/>
              </a:ext>
            </a:extLst>
          </p:cNvPr>
          <p:cNvPicPr>
            <a:picLocks noGrp="1" noChangeAspect="1"/>
          </p:cNvPicPr>
          <p:nvPr>
            <p:ph idx="1"/>
          </p:nvPr>
        </p:nvPicPr>
        <p:blipFill>
          <a:blip r:embed="rId3"/>
          <a:stretch>
            <a:fillRect/>
          </a:stretch>
        </p:blipFill>
        <p:spPr>
          <a:xfrm>
            <a:off x="332277" y="590591"/>
            <a:ext cx="11527445" cy="5299570"/>
          </a:xfrm>
        </p:spPr>
      </p:pic>
      <p:sp>
        <p:nvSpPr>
          <p:cNvPr id="7" name="TextBox 6">
            <a:extLst>
              <a:ext uri="{FF2B5EF4-FFF2-40B4-BE49-F238E27FC236}">
                <a16:creationId xmlns:a16="http://schemas.microsoft.com/office/drawing/2014/main" id="{F999EBCF-12A3-7E46-B784-2F6B5D790BE6}"/>
              </a:ext>
            </a:extLst>
          </p:cNvPr>
          <p:cNvSpPr txBox="1"/>
          <p:nvPr/>
        </p:nvSpPr>
        <p:spPr>
          <a:xfrm>
            <a:off x="2662207" y="6308209"/>
            <a:ext cx="6867586" cy="369332"/>
          </a:xfrm>
          <a:prstGeom prst="rect">
            <a:avLst/>
          </a:prstGeom>
          <a:noFill/>
        </p:spPr>
        <p:txBody>
          <a:bodyPr wrap="none" rtlCol="0">
            <a:spAutoFit/>
          </a:bodyPr>
          <a:lstStyle/>
          <a:p>
            <a:r>
              <a:rPr lang="en-US" dirty="0">
                <a:hlinkClick r:id="rId4"/>
              </a:rPr>
              <a:t>https://en.wikipedia.org/wiki/PDP-11#/media/File:Pdp-11-70-panel.jpg</a:t>
            </a:r>
            <a:endParaRPr lang="en-US" dirty="0"/>
          </a:p>
        </p:txBody>
      </p:sp>
    </p:spTree>
    <p:extLst>
      <p:ext uri="{BB962C8B-B14F-4D97-AF65-F5344CB8AC3E}">
        <p14:creationId xmlns:p14="http://schemas.microsoft.com/office/powerpoint/2010/main" val="361164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16D57-146F-CA4A-9A87-9188EFEC3A9F}"/>
              </a:ext>
            </a:extLst>
          </p:cNvPr>
          <p:cNvSpPr>
            <a:spLocks noGrp="1"/>
          </p:cNvSpPr>
          <p:nvPr>
            <p:ph type="title"/>
          </p:nvPr>
        </p:nvSpPr>
        <p:spPr/>
        <p:txBody>
          <a:bodyPr/>
          <a:lstStyle/>
          <a:p>
            <a:r>
              <a:rPr lang="en-US" dirty="0"/>
              <a:t>Features</a:t>
            </a:r>
          </a:p>
        </p:txBody>
      </p:sp>
      <p:sp>
        <p:nvSpPr>
          <p:cNvPr id="3" name="Content Placeholder 2">
            <a:extLst>
              <a:ext uri="{FF2B5EF4-FFF2-40B4-BE49-F238E27FC236}">
                <a16:creationId xmlns:a16="http://schemas.microsoft.com/office/drawing/2014/main" id="{587B2637-D64E-3140-94B4-A7A0DF053809}"/>
              </a:ext>
            </a:extLst>
          </p:cNvPr>
          <p:cNvSpPr>
            <a:spLocks noGrp="1"/>
          </p:cNvSpPr>
          <p:nvPr>
            <p:ph idx="1"/>
          </p:nvPr>
        </p:nvSpPr>
        <p:spPr/>
        <p:txBody>
          <a:bodyPr/>
          <a:lstStyle/>
          <a:p>
            <a:r>
              <a:rPr lang="en-US" dirty="0"/>
              <a:t>Single file</a:t>
            </a:r>
          </a:p>
          <a:p>
            <a:r>
              <a:rPr lang="en-US" dirty="0"/>
              <a:t>Locking</a:t>
            </a:r>
          </a:p>
          <a:p>
            <a:r>
              <a:rPr lang="en-US" dirty="0"/>
              <a:t>Release management</a:t>
            </a:r>
          </a:p>
        </p:txBody>
      </p:sp>
    </p:spTree>
    <p:extLst>
      <p:ext uri="{BB962C8B-B14F-4D97-AF65-F5344CB8AC3E}">
        <p14:creationId xmlns:p14="http://schemas.microsoft.com/office/powerpoint/2010/main" val="958101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clock&#10;&#10;Description automatically generated">
            <a:extLst>
              <a:ext uri="{FF2B5EF4-FFF2-40B4-BE49-F238E27FC236}">
                <a16:creationId xmlns:a16="http://schemas.microsoft.com/office/drawing/2014/main" id="{15A9DEBA-A317-C949-ADD2-F4C37AD8A9F1}"/>
              </a:ext>
            </a:extLst>
          </p:cNvPr>
          <p:cNvPicPr>
            <a:picLocks noGrp="1" noChangeAspect="1"/>
          </p:cNvPicPr>
          <p:nvPr>
            <p:ph idx="1"/>
          </p:nvPr>
        </p:nvPicPr>
        <p:blipFill>
          <a:blip r:embed="rId3"/>
          <a:stretch>
            <a:fillRect/>
          </a:stretch>
        </p:blipFill>
        <p:spPr>
          <a:xfrm>
            <a:off x="2355850" y="621527"/>
            <a:ext cx="4241800" cy="1866900"/>
          </a:xfrm>
        </p:spPr>
      </p:pic>
      <p:pic>
        <p:nvPicPr>
          <p:cNvPr id="7" name="Picture 6" descr="A close up of a clock&#10;&#10;Description automatically generated">
            <a:extLst>
              <a:ext uri="{FF2B5EF4-FFF2-40B4-BE49-F238E27FC236}">
                <a16:creationId xmlns:a16="http://schemas.microsoft.com/office/drawing/2014/main" id="{C8C5B378-5EE1-FA43-9285-C3434AB55AFB}"/>
              </a:ext>
            </a:extLst>
          </p:cNvPr>
          <p:cNvPicPr>
            <a:picLocks noChangeAspect="1"/>
          </p:cNvPicPr>
          <p:nvPr/>
        </p:nvPicPr>
        <p:blipFill>
          <a:blip r:embed="rId4"/>
          <a:stretch>
            <a:fillRect/>
          </a:stretch>
        </p:blipFill>
        <p:spPr>
          <a:xfrm>
            <a:off x="2355850" y="2640376"/>
            <a:ext cx="6362700" cy="1727200"/>
          </a:xfrm>
          <a:prstGeom prst="rect">
            <a:avLst/>
          </a:prstGeom>
        </p:spPr>
      </p:pic>
      <p:pic>
        <p:nvPicPr>
          <p:cNvPr id="9" name="Picture 8" descr="A close up of a clock&#10;&#10;Description automatically generated">
            <a:extLst>
              <a:ext uri="{FF2B5EF4-FFF2-40B4-BE49-F238E27FC236}">
                <a16:creationId xmlns:a16="http://schemas.microsoft.com/office/drawing/2014/main" id="{76938C6E-B3E3-DB44-ABAA-10EBA84E8257}"/>
              </a:ext>
            </a:extLst>
          </p:cNvPr>
          <p:cNvPicPr>
            <a:picLocks noChangeAspect="1"/>
          </p:cNvPicPr>
          <p:nvPr/>
        </p:nvPicPr>
        <p:blipFill>
          <a:blip r:embed="rId5"/>
          <a:stretch>
            <a:fillRect/>
          </a:stretch>
        </p:blipFill>
        <p:spPr>
          <a:xfrm>
            <a:off x="2355850" y="4523521"/>
            <a:ext cx="7480300" cy="1727200"/>
          </a:xfrm>
          <a:prstGeom prst="rect">
            <a:avLst/>
          </a:prstGeom>
        </p:spPr>
      </p:pic>
    </p:spTree>
    <p:extLst>
      <p:ext uri="{BB962C8B-B14F-4D97-AF65-F5344CB8AC3E}">
        <p14:creationId xmlns:p14="http://schemas.microsoft.com/office/powerpoint/2010/main" val="300854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descr="InfernoRed Technology logo">
            <a:extLst>
              <a:ext uri="{FF2B5EF4-FFF2-40B4-BE49-F238E27FC236}">
                <a16:creationId xmlns:a16="http://schemas.microsoft.com/office/drawing/2014/main" id="{A34DB2B2-1A1F-2541-A5B0-DF45F01656AB}"/>
              </a:ext>
            </a:extLst>
          </p:cNvPr>
          <p:cNvPicPr>
            <a:picLocks noGrp="1" noChangeAspect="1"/>
          </p:cNvPicPr>
          <p:nvPr>
            <p:ph sz="half" idx="1"/>
          </p:nvPr>
        </p:nvPicPr>
        <p:blipFill>
          <a:blip r:embed="rId3"/>
          <a:stretch>
            <a:fillRect/>
          </a:stretch>
        </p:blipFill>
        <p:spPr>
          <a:xfrm>
            <a:off x="838200" y="1256854"/>
            <a:ext cx="5181600" cy="4344292"/>
          </a:xfrm>
        </p:spPr>
      </p:pic>
      <p:sp>
        <p:nvSpPr>
          <p:cNvPr id="4" name="Content Placeholder 3">
            <a:extLst>
              <a:ext uri="{FF2B5EF4-FFF2-40B4-BE49-F238E27FC236}">
                <a16:creationId xmlns:a16="http://schemas.microsoft.com/office/drawing/2014/main" id="{21637E6D-77F3-FB43-AC60-2D52CD49C3C8}"/>
              </a:ext>
            </a:extLst>
          </p:cNvPr>
          <p:cNvSpPr>
            <a:spLocks noGrp="1"/>
          </p:cNvSpPr>
          <p:nvPr>
            <p:ph sz="half" idx="2"/>
          </p:nvPr>
        </p:nvSpPr>
        <p:spPr>
          <a:xfrm>
            <a:off x="6172200" y="1256855"/>
            <a:ext cx="5181600" cy="4344292"/>
          </a:xfrm>
        </p:spPr>
        <p:txBody>
          <a:bodyPr anchor="ctr"/>
          <a:lstStyle/>
          <a:p>
            <a:pPr marL="0" indent="0">
              <a:buNone/>
            </a:pPr>
            <a:r>
              <a:rPr lang="en-US" dirty="0"/>
              <a:t>Look for the dragon right outside of Salon A.</a:t>
            </a:r>
          </a:p>
        </p:txBody>
      </p:sp>
    </p:spTree>
    <p:extLst>
      <p:ext uri="{BB962C8B-B14F-4D97-AF65-F5344CB8AC3E}">
        <p14:creationId xmlns:p14="http://schemas.microsoft.com/office/powerpoint/2010/main" val="3639347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C737A7D3-66E1-D142-A38A-0716343E08C8}"/>
              </a:ext>
            </a:extLst>
          </p:cNvPr>
          <p:cNvPicPr>
            <a:picLocks noGrp="1" noChangeAspect="1"/>
          </p:cNvPicPr>
          <p:nvPr>
            <p:ph idx="1"/>
          </p:nvPr>
        </p:nvPicPr>
        <p:blipFill>
          <a:blip r:embed="rId3"/>
          <a:stretch>
            <a:fillRect/>
          </a:stretch>
        </p:blipFill>
        <p:spPr>
          <a:xfrm>
            <a:off x="306659" y="1743802"/>
            <a:ext cx="11578681" cy="3370396"/>
          </a:xfrm>
        </p:spPr>
      </p:pic>
    </p:spTree>
    <p:extLst>
      <p:ext uri="{BB962C8B-B14F-4D97-AF65-F5344CB8AC3E}">
        <p14:creationId xmlns:p14="http://schemas.microsoft.com/office/powerpoint/2010/main" val="994605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777C4-4E9A-4F4F-8D94-7E1A24889583}"/>
              </a:ext>
            </a:extLst>
          </p:cNvPr>
          <p:cNvSpPr>
            <a:spLocks noGrp="1"/>
          </p:cNvSpPr>
          <p:nvPr>
            <p:ph type="title"/>
          </p:nvPr>
        </p:nvSpPr>
        <p:spPr>
          <a:xfrm>
            <a:off x="6096000" y="2766218"/>
            <a:ext cx="4529447" cy="1325563"/>
          </a:xfrm>
        </p:spPr>
        <p:txBody>
          <a:bodyPr/>
          <a:lstStyle/>
          <a:p>
            <a:r>
              <a:rPr lang="en-US" dirty="0"/>
              <a:t>Interleaved Delta</a:t>
            </a:r>
          </a:p>
        </p:txBody>
      </p:sp>
      <p:pic>
        <p:nvPicPr>
          <p:cNvPr id="7" name="Content Placeholder 6" descr="A close up of a piece of paper&#10;&#10;Description automatically generated">
            <a:extLst>
              <a:ext uri="{FF2B5EF4-FFF2-40B4-BE49-F238E27FC236}">
                <a16:creationId xmlns:a16="http://schemas.microsoft.com/office/drawing/2014/main" id="{98D943EB-B1C5-7D46-8C04-2891F69A9CC2}"/>
              </a:ext>
            </a:extLst>
          </p:cNvPr>
          <p:cNvPicPr>
            <a:picLocks noGrp="1" noChangeAspect="1"/>
          </p:cNvPicPr>
          <p:nvPr>
            <p:ph idx="1"/>
          </p:nvPr>
        </p:nvPicPr>
        <p:blipFill>
          <a:blip r:embed="rId3"/>
          <a:stretch>
            <a:fillRect/>
          </a:stretch>
        </p:blipFill>
        <p:spPr>
          <a:xfrm>
            <a:off x="1267904" y="0"/>
            <a:ext cx="2615328" cy="6858000"/>
          </a:xfrm>
        </p:spPr>
      </p:pic>
    </p:spTree>
    <p:extLst>
      <p:ext uri="{BB962C8B-B14F-4D97-AF65-F5344CB8AC3E}">
        <p14:creationId xmlns:p14="http://schemas.microsoft.com/office/powerpoint/2010/main" val="865803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8679AEA-B1FA-470F-9FCA-771A904D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E6B07FD5-F089-5941-96A7-EA966263CA4A}"/>
              </a:ext>
            </a:extLst>
          </p:cNvPr>
          <p:cNvPicPr>
            <a:picLocks noGrp="1" noChangeAspect="1"/>
          </p:cNvPicPr>
          <p:nvPr>
            <p:ph idx="1"/>
          </p:nvPr>
        </p:nvPicPr>
        <p:blipFill rotWithShape="1">
          <a:blip r:embed="rId3"/>
          <a:srcRect t="16951" r="-1" b="8048"/>
          <a:stretch/>
        </p:blipFill>
        <p:spPr>
          <a:xfrm>
            <a:off x="0" y="-1"/>
            <a:ext cx="12192000" cy="6857999"/>
          </a:xfrm>
          <a:prstGeom prst="rect">
            <a:avLst/>
          </a:prstGeom>
        </p:spPr>
      </p:pic>
      <p:cxnSp>
        <p:nvCxnSpPr>
          <p:cNvPr id="12" name="Straight Connector 11">
            <a:extLst>
              <a:ext uri="{FF2B5EF4-FFF2-40B4-BE49-F238E27FC236}">
                <a16:creationId xmlns:a16="http://schemas.microsoft.com/office/drawing/2014/main" id="{7F31F680-B796-4BB9-B054-0657B8D6C4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827AE7A-BC24-4CE5-8BAD-FAF9010509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1101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DA8FDC-BFC6-CB42-886E-F7243E1987DF}"/>
              </a:ext>
            </a:extLst>
          </p:cNvPr>
          <p:cNvSpPr>
            <a:spLocks noGrp="1"/>
          </p:cNvSpPr>
          <p:nvPr>
            <p:ph type="title"/>
          </p:nvPr>
        </p:nvSpPr>
        <p:spPr/>
        <p:txBody>
          <a:bodyPr/>
          <a:lstStyle/>
          <a:p>
            <a:r>
              <a:rPr lang="en-US" dirty="0"/>
              <a:t>SCCS Today</a:t>
            </a:r>
          </a:p>
        </p:txBody>
      </p:sp>
      <p:sp>
        <p:nvSpPr>
          <p:cNvPr id="5" name="Text Placeholder 4">
            <a:extLst>
              <a:ext uri="{FF2B5EF4-FFF2-40B4-BE49-F238E27FC236}">
                <a16:creationId xmlns:a16="http://schemas.microsoft.com/office/drawing/2014/main" id="{9A209A8B-CC00-584B-B743-250486BD5F91}"/>
              </a:ext>
            </a:extLst>
          </p:cNvPr>
          <p:cNvSpPr>
            <a:spLocks noGrp="1"/>
          </p:cNvSpPr>
          <p:nvPr>
            <p:ph type="body" idx="1"/>
          </p:nvPr>
        </p:nvSpPr>
        <p:spPr/>
        <p:txBody>
          <a:bodyPr/>
          <a:lstStyle/>
          <a:p>
            <a:r>
              <a:rPr lang="en-US" dirty="0"/>
              <a:t>http://</a:t>
            </a:r>
            <a:r>
              <a:rPr lang="en-US" dirty="0" err="1"/>
              <a:t>sccs.sourceforge.net</a:t>
            </a:r>
            <a:r>
              <a:rPr lang="en-US" dirty="0"/>
              <a:t>/</a:t>
            </a:r>
          </a:p>
          <a:p>
            <a:endParaRPr lang="en-US" dirty="0"/>
          </a:p>
        </p:txBody>
      </p:sp>
    </p:spTree>
    <p:extLst>
      <p:ext uri="{BB962C8B-B14F-4D97-AF65-F5344CB8AC3E}">
        <p14:creationId xmlns:p14="http://schemas.microsoft.com/office/powerpoint/2010/main" val="4929108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64E692-E1D4-E147-85F1-A6E1333E74E7}"/>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a:t>Marc Rochkind</a:t>
            </a:r>
          </a:p>
        </p:txBody>
      </p:sp>
      <p:sp>
        <p:nvSpPr>
          <p:cNvPr id="6" name="Content Placeholder 5">
            <a:extLst>
              <a:ext uri="{FF2B5EF4-FFF2-40B4-BE49-F238E27FC236}">
                <a16:creationId xmlns:a16="http://schemas.microsoft.com/office/drawing/2014/main" id="{06E679C3-574A-4B49-A48C-AFB667DD301C}"/>
              </a:ext>
            </a:extLst>
          </p:cNvPr>
          <p:cNvSpPr>
            <a:spLocks noGrp="1"/>
          </p:cNvSpPr>
          <p:nvPr>
            <p:ph sz="half" idx="2"/>
          </p:nvPr>
        </p:nvSpPr>
        <p:spPr>
          <a:xfrm>
            <a:off x="5277329" y="4796852"/>
            <a:ext cx="6274590" cy="1421068"/>
          </a:xfrm>
          <a:noFill/>
        </p:spPr>
        <p:txBody>
          <a:bodyPr vert="horz" lIns="91440" tIns="45720" rIns="91440" bIns="45720" rtlCol="0">
            <a:normAutofit/>
          </a:bodyPr>
          <a:lstStyle/>
          <a:p>
            <a:pPr marL="0" indent="0">
              <a:buNone/>
            </a:pPr>
            <a:r>
              <a:rPr lang="en-US" sz="2400">
                <a:hlinkClick r:id="rId3"/>
              </a:rPr>
              <a:t>https://basepath.com/</a:t>
            </a:r>
            <a:endParaRPr lang="en-US" sz="2400"/>
          </a:p>
        </p:txBody>
      </p:sp>
      <p:pic>
        <p:nvPicPr>
          <p:cNvPr id="8" name="Content Placeholder 7" descr="A close up of a logo&#10;&#10;Description automatically generated">
            <a:extLst>
              <a:ext uri="{FF2B5EF4-FFF2-40B4-BE49-F238E27FC236}">
                <a16:creationId xmlns:a16="http://schemas.microsoft.com/office/drawing/2014/main" id="{689F1E3E-C071-3B45-ADB2-C3024DC320A3}"/>
              </a:ext>
            </a:extLst>
          </p:cNvPr>
          <p:cNvPicPr>
            <a:picLocks noGrp="1" noChangeAspect="1"/>
          </p:cNvPicPr>
          <p:nvPr>
            <p:ph sz="half" idx="1"/>
          </p:nvPr>
        </p:nvPicPr>
        <p:blipFill rotWithShape="1">
          <a:blip r:embed="rId4"/>
          <a:srcRect r="16420"/>
          <a:stretch/>
        </p:blipFill>
        <p:spPr>
          <a:xfrm>
            <a:off x="1" y="10"/>
            <a:ext cx="4654296" cy="6857990"/>
          </a:xfrm>
          <a:prstGeom prst="rect">
            <a:avLst/>
          </a:prstGeom>
        </p:spPr>
      </p:pic>
    </p:spTree>
    <p:extLst>
      <p:ext uri="{BB962C8B-B14F-4D97-AF65-F5344CB8AC3E}">
        <p14:creationId xmlns:p14="http://schemas.microsoft.com/office/powerpoint/2010/main" val="37639825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13C437-5CC2-1D47-8391-2EAC998937F7}"/>
              </a:ext>
            </a:extLst>
          </p:cNvPr>
          <p:cNvSpPr>
            <a:spLocks noGrp="1"/>
          </p:cNvSpPr>
          <p:nvPr>
            <p:ph type="title"/>
          </p:nvPr>
        </p:nvSpPr>
        <p:spPr/>
        <p:txBody>
          <a:bodyPr/>
          <a:lstStyle/>
          <a:p>
            <a:r>
              <a:rPr lang="en-US" dirty="0"/>
              <a:t>Revision Control System</a:t>
            </a:r>
          </a:p>
        </p:txBody>
      </p:sp>
      <p:sp>
        <p:nvSpPr>
          <p:cNvPr id="6" name="Text Placeholder 5">
            <a:extLst>
              <a:ext uri="{FF2B5EF4-FFF2-40B4-BE49-F238E27FC236}">
                <a16:creationId xmlns:a16="http://schemas.microsoft.com/office/drawing/2014/main" id="{7683CEBC-4A43-B94C-A49B-05A3E09ABE9B}"/>
              </a:ext>
            </a:extLst>
          </p:cNvPr>
          <p:cNvSpPr>
            <a:spLocks noGrp="1"/>
          </p:cNvSpPr>
          <p:nvPr>
            <p:ph type="body" idx="1"/>
          </p:nvPr>
        </p:nvSpPr>
        <p:spPr/>
        <p:txBody>
          <a:bodyPr/>
          <a:lstStyle/>
          <a:p>
            <a:r>
              <a:rPr lang="en-US" dirty="0"/>
              <a:t>RCS</a:t>
            </a:r>
          </a:p>
        </p:txBody>
      </p:sp>
    </p:spTree>
    <p:extLst>
      <p:ext uri="{BB962C8B-B14F-4D97-AF65-F5344CB8AC3E}">
        <p14:creationId xmlns:p14="http://schemas.microsoft.com/office/powerpoint/2010/main" val="2111402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0493A6-81AE-9C41-87A3-A9BC9F104CF3}"/>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dirty="0"/>
              <a:t>Walter F. </a:t>
            </a:r>
            <a:r>
              <a:rPr lang="en-US" sz="6000" dirty="0" err="1"/>
              <a:t>Tichy</a:t>
            </a:r>
            <a:endParaRPr lang="en-US" sz="6000" dirty="0"/>
          </a:p>
        </p:txBody>
      </p:sp>
      <p:sp>
        <p:nvSpPr>
          <p:cNvPr id="8" name="TextBox 7">
            <a:extLst>
              <a:ext uri="{FF2B5EF4-FFF2-40B4-BE49-F238E27FC236}">
                <a16:creationId xmlns:a16="http://schemas.microsoft.com/office/drawing/2014/main" id="{21D42256-52CB-C141-BA6F-620397560FDC}"/>
              </a:ext>
            </a:extLst>
          </p:cNvPr>
          <p:cNvSpPr txBox="1"/>
          <p:nvPr/>
        </p:nvSpPr>
        <p:spPr>
          <a:xfrm>
            <a:off x="5277329" y="4796852"/>
            <a:ext cx="6274590" cy="1421068"/>
          </a:xfrm>
          <a:prstGeom prst="rect">
            <a:avLst/>
          </a:prstGeom>
          <a:noFill/>
        </p:spPr>
        <p:txBody>
          <a:bodyPr vert="horz" lIns="91440" tIns="45720" rIns="91440" bIns="45720" rtlCol="0">
            <a:normAutofit/>
          </a:bodyPr>
          <a:lstStyle/>
          <a:p>
            <a:pPr>
              <a:lnSpc>
                <a:spcPct val="90000"/>
              </a:lnSpc>
              <a:spcBef>
                <a:spcPts val="1000"/>
              </a:spcBef>
            </a:pPr>
            <a:r>
              <a:rPr lang="en-US" sz="2400" dirty="0">
                <a:hlinkClick r:id="rId3"/>
              </a:rPr>
              <a:t>Receives ACM SIGSOFT Impact Award</a:t>
            </a:r>
            <a:endParaRPr lang="en-US" sz="2400" dirty="0"/>
          </a:p>
        </p:txBody>
      </p:sp>
      <p:pic>
        <p:nvPicPr>
          <p:cNvPr id="7" name="Content Placeholder 6" descr="A picture containing person, man, holding, standing&#10;&#10;Description automatically generated">
            <a:extLst>
              <a:ext uri="{FF2B5EF4-FFF2-40B4-BE49-F238E27FC236}">
                <a16:creationId xmlns:a16="http://schemas.microsoft.com/office/drawing/2014/main" id="{156D5E39-3BDB-484B-AB14-DE9094B718B4}"/>
              </a:ext>
            </a:extLst>
          </p:cNvPr>
          <p:cNvPicPr>
            <a:picLocks noChangeAspect="1"/>
          </p:cNvPicPr>
          <p:nvPr/>
        </p:nvPicPr>
        <p:blipFill rotWithShape="1">
          <a:blip r:embed="rId4"/>
          <a:srcRect r="3" b="175"/>
          <a:stretch/>
        </p:blipFill>
        <p:spPr>
          <a:xfrm>
            <a:off x="1" y="10"/>
            <a:ext cx="4654296" cy="6857990"/>
          </a:xfrm>
          <a:prstGeom prst="rect">
            <a:avLst/>
          </a:prstGeom>
        </p:spPr>
      </p:pic>
    </p:spTree>
    <p:extLst>
      <p:ext uri="{BB962C8B-B14F-4D97-AF65-F5344CB8AC3E}">
        <p14:creationId xmlns:p14="http://schemas.microsoft.com/office/powerpoint/2010/main" val="3211061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tree&#10;&#10;Description automatically generated">
            <a:extLst>
              <a:ext uri="{FF2B5EF4-FFF2-40B4-BE49-F238E27FC236}">
                <a16:creationId xmlns:a16="http://schemas.microsoft.com/office/drawing/2014/main" id="{7FBBAB9E-501E-1A4A-82F5-39491F75D496}"/>
              </a:ext>
            </a:extLst>
          </p:cNvPr>
          <p:cNvPicPr>
            <a:picLocks noGrp="1" noChangeAspect="1"/>
          </p:cNvPicPr>
          <p:nvPr>
            <p:ph idx="1"/>
          </p:nvPr>
        </p:nvPicPr>
        <p:blipFill>
          <a:blip r:embed="rId3"/>
          <a:stretch>
            <a:fillRect/>
          </a:stretch>
        </p:blipFill>
        <p:spPr>
          <a:xfrm>
            <a:off x="2336800" y="1708150"/>
            <a:ext cx="7518400" cy="3441700"/>
          </a:xfrm>
        </p:spPr>
      </p:pic>
    </p:spTree>
    <p:extLst>
      <p:ext uri="{BB962C8B-B14F-4D97-AF65-F5344CB8AC3E}">
        <p14:creationId xmlns:p14="http://schemas.microsoft.com/office/powerpoint/2010/main" val="36251770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E672F50D-1A70-9B47-806C-C35AA4229309}"/>
              </a:ext>
            </a:extLst>
          </p:cNvPr>
          <p:cNvPicPr>
            <a:picLocks noGrp="1" noChangeAspect="1"/>
          </p:cNvPicPr>
          <p:nvPr>
            <p:ph idx="1"/>
          </p:nvPr>
        </p:nvPicPr>
        <p:blipFill>
          <a:blip r:embed="rId3"/>
          <a:stretch>
            <a:fillRect/>
          </a:stretch>
        </p:blipFill>
        <p:spPr>
          <a:xfrm>
            <a:off x="838200" y="2724665"/>
            <a:ext cx="10515600" cy="1408670"/>
          </a:xfrm>
        </p:spPr>
      </p:pic>
    </p:spTree>
    <p:extLst>
      <p:ext uri="{BB962C8B-B14F-4D97-AF65-F5344CB8AC3E}">
        <p14:creationId xmlns:p14="http://schemas.microsoft.com/office/powerpoint/2010/main" val="28445884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10;&#10;Description automatically generated">
            <a:extLst>
              <a:ext uri="{FF2B5EF4-FFF2-40B4-BE49-F238E27FC236}">
                <a16:creationId xmlns:a16="http://schemas.microsoft.com/office/drawing/2014/main" id="{B9EA879A-CBA4-7245-9D09-B19D5167E0AF}"/>
              </a:ext>
            </a:extLst>
          </p:cNvPr>
          <p:cNvPicPr>
            <a:picLocks noGrp="1" noChangeAspect="1"/>
          </p:cNvPicPr>
          <p:nvPr>
            <p:ph idx="1"/>
          </p:nvPr>
        </p:nvPicPr>
        <p:blipFill>
          <a:blip r:embed="rId3"/>
          <a:stretch>
            <a:fillRect/>
          </a:stretch>
        </p:blipFill>
        <p:spPr>
          <a:xfrm>
            <a:off x="2674719" y="1253331"/>
            <a:ext cx="6842562" cy="4351338"/>
          </a:xfrm>
        </p:spPr>
      </p:pic>
    </p:spTree>
    <p:extLst>
      <p:ext uri="{BB962C8B-B14F-4D97-AF65-F5344CB8AC3E}">
        <p14:creationId xmlns:p14="http://schemas.microsoft.com/office/powerpoint/2010/main" val="2993740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BM 1402 Card Read Punch&#10;IBM 1401 Processing Unit&#10;IBM 1403 Printer">
            <a:extLst>
              <a:ext uri="{FF2B5EF4-FFF2-40B4-BE49-F238E27FC236}">
                <a16:creationId xmlns:a16="http://schemas.microsoft.com/office/drawing/2014/main" id="{6FE37328-FD35-5E4E-968F-308375ED499B}"/>
              </a:ext>
            </a:extLst>
          </p:cNvPr>
          <p:cNvPicPr>
            <a:picLocks noChangeAspect="1"/>
          </p:cNvPicPr>
          <p:nvPr/>
        </p:nvPicPr>
        <p:blipFill>
          <a:blip r:embed="rId3"/>
          <a:stretch>
            <a:fillRect/>
          </a:stretch>
        </p:blipFill>
        <p:spPr>
          <a:xfrm>
            <a:off x="2722879" y="1043589"/>
            <a:ext cx="6746240" cy="4770822"/>
          </a:xfrm>
          <a:prstGeom prst="rect">
            <a:avLst/>
          </a:prstGeom>
        </p:spPr>
      </p:pic>
      <p:sp>
        <p:nvSpPr>
          <p:cNvPr id="9" name="TextBox 8">
            <a:extLst>
              <a:ext uri="{FF2B5EF4-FFF2-40B4-BE49-F238E27FC236}">
                <a16:creationId xmlns:a16="http://schemas.microsoft.com/office/drawing/2014/main" id="{86416390-4E6D-C744-8D8C-8EF1D90A1B97}"/>
              </a:ext>
            </a:extLst>
          </p:cNvPr>
          <p:cNvSpPr txBox="1"/>
          <p:nvPr/>
        </p:nvSpPr>
        <p:spPr>
          <a:xfrm>
            <a:off x="2162326" y="6103620"/>
            <a:ext cx="7867347" cy="369332"/>
          </a:xfrm>
          <a:prstGeom prst="rect">
            <a:avLst/>
          </a:prstGeom>
          <a:noFill/>
        </p:spPr>
        <p:txBody>
          <a:bodyPr wrap="none" rtlCol="0">
            <a:spAutoFit/>
          </a:bodyPr>
          <a:lstStyle/>
          <a:p>
            <a:r>
              <a:rPr lang="en-US" dirty="0">
                <a:hlinkClick r:id="rId4"/>
              </a:rPr>
              <a:t>https://en.wikipedia.org/wiki/IBM_1400_series#/media/File:BRL61-IBM_1401.jpg</a:t>
            </a:r>
            <a:endParaRPr lang="en-US" dirty="0"/>
          </a:p>
        </p:txBody>
      </p:sp>
    </p:spTree>
    <p:extLst>
      <p:ext uri="{BB962C8B-B14F-4D97-AF65-F5344CB8AC3E}">
        <p14:creationId xmlns:p14="http://schemas.microsoft.com/office/powerpoint/2010/main" val="28402833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knife&#10;&#10;Description automatically generated">
            <a:extLst>
              <a:ext uri="{FF2B5EF4-FFF2-40B4-BE49-F238E27FC236}">
                <a16:creationId xmlns:a16="http://schemas.microsoft.com/office/drawing/2014/main" id="{28A24BC5-FBBA-CE4E-A2D5-90AA371274A9}"/>
              </a:ext>
            </a:extLst>
          </p:cNvPr>
          <p:cNvPicPr>
            <a:picLocks noGrp="1" noChangeAspect="1"/>
          </p:cNvPicPr>
          <p:nvPr>
            <p:ph idx="1"/>
          </p:nvPr>
        </p:nvPicPr>
        <p:blipFill>
          <a:blip r:embed="rId3"/>
          <a:stretch>
            <a:fillRect/>
          </a:stretch>
        </p:blipFill>
        <p:spPr>
          <a:xfrm>
            <a:off x="838200" y="2738330"/>
            <a:ext cx="10515600" cy="1381339"/>
          </a:xfrm>
        </p:spPr>
      </p:pic>
    </p:spTree>
    <p:extLst>
      <p:ext uri="{BB962C8B-B14F-4D97-AF65-F5344CB8AC3E}">
        <p14:creationId xmlns:p14="http://schemas.microsoft.com/office/powerpoint/2010/main" val="15885430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Content Placeholder 10" descr="Broken lock">
            <a:extLst>
              <a:ext uri="{FF2B5EF4-FFF2-40B4-BE49-F238E27FC236}">
                <a16:creationId xmlns:a16="http://schemas.microsoft.com/office/drawing/2014/main" id="{F5DE6F41-C81C-434C-AD08-260CDB926874}"/>
              </a:ext>
            </a:extLst>
          </p:cNvPr>
          <p:cNvPicPr>
            <a:picLocks noGrp="1" noChangeAspect="1"/>
          </p:cNvPicPr>
          <p:nvPr>
            <p:ph idx="1"/>
          </p:nvPr>
        </p:nvPicPr>
        <p:blipFill rotWithShape="1">
          <a:blip r:embed="rId3"/>
          <a:srcRect t="20772" b="4228"/>
          <a:stretch/>
        </p:blipFill>
        <p:spPr>
          <a:xfrm>
            <a:off x="20" y="10"/>
            <a:ext cx="12191980" cy="6857990"/>
          </a:xfrm>
          <a:prstGeom prst="rect">
            <a:avLst/>
          </a:prstGeom>
        </p:spPr>
      </p:pic>
      <p:sp>
        <p:nvSpPr>
          <p:cNvPr id="12" name="TextBox 11">
            <a:extLst>
              <a:ext uri="{FF2B5EF4-FFF2-40B4-BE49-F238E27FC236}">
                <a16:creationId xmlns:a16="http://schemas.microsoft.com/office/drawing/2014/main" id="{552FE5DF-1F34-B442-8496-F4D3DE6DEE4E}"/>
              </a:ext>
            </a:extLst>
          </p:cNvPr>
          <p:cNvSpPr txBox="1"/>
          <p:nvPr/>
        </p:nvSpPr>
        <p:spPr>
          <a:xfrm>
            <a:off x="178129" y="6282047"/>
            <a:ext cx="2244437" cy="369332"/>
          </a:xfrm>
          <a:prstGeom prst="rect">
            <a:avLst/>
          </a:prstGeom>
          <a:noFill/>
        </p:spPr>
        <p:txBody>
          <a:bodyPr wrap="square" rtlCol="0">
            <a:spAutoFit/>
          </a:bodyPr>
          <a:lstStyle/>
          <a:p>
            <a:r>
              <a:rPr lang="en-US" dirty="0">
                <a:hlinkClick r:id="rId4"/>
              </a:rPr>
              <a:t>Wikimedia Commons</a:t>
            </a:r>
            <a:endParaRPr lang="en-US" dirty="0"/>
          </a:p>
        </p:txBody>
      </p:sp>
    </p:spTree>
    <p:extLst>
      <p:ext uri="{BB962C8B-B14F-4D97-AF65-F5344CB8AC3E}">
        <p14:creationId xmlns:p14="http://schemas.microsoft.com/office/powerpoint/2010/main" val="4477843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A0D4E-87BD-6141-8EB9-F4227DC0B142}"/>
              </a:ext>
            </a:extLst>
          </p:cNvPr>
          <p:cNvSpPr>
            <a:spLocks noGrp="1"/>
          </p:cNvSpPr>
          <p:nvPr>
            <p:ph type="title"/>
          </p:nvPr>
        </p:nvSpPr>
        <p:spPr>
          <a:xfrm>
            <a:off x="838200" y="2766218"/>
            <a:ext cx="4648259" cy="1325563"/>
          </a:xfrm>
        </p:spPr>
        <p:txBody>
          <a:bodyPr/>
          <a:lstStyle/>
          <a:p>
            <a:r>
              <a:rPr lang="en-US" dirty="0"/>
              <a:t>Reverse Deltas</a:t>
            </a:r>
          </a:p>
        </p:txBody>
      </p:sp>
      <p:pic>
        <p:nvPicPr>
          <p:cNvPr id="5" name="Content Placeholder 4" descr="A close up of a map&#10;&#10;Description automatically generated">
            <a:extLst>
              <a:ext uri="{FF2B5EF4-FFF2-40B4-BE49-F238E27FC236}">
                <a16:creationId xmlns:a16="http://schemas.microsoft.com/office/drawing/2014/main" id="{DD1A9650-780C-C946-A16B-39D9105DA902}"/>
              </a:ext>
            </a:extLst>
          </p:cNvPr>
          <p:cNvPicPr>
            <a:picLocks noGrp="1" noChangeAspect="1"/>
          </p:cNvPicPr>
          <p:nvPr>
            <p:ph idx="1"/>
          </p:nvPr>
        </p:nvPicPr>
        <p:blipFill>
          <a:blip r:embed="rId3"/>
          <a:stretch>
            <a:fillRect/>
          </a:stretch>
        </p:blipFill>
        <p:spPr>
          <a:xfrm>
            <a:off x="5486459" y="221709"/>
            <a:ext cx="5867341" cy="6271166"/>
          </a:xfrm>
        </p:spPr>
      </p:pic>
    </p:spTree>
    <p:extLst>
      <p:ext uri="{BB962C8B-B14F-4D97-AF65-F5344CB8AC3E}">
        <p14:creationId xmlns:p14="http://schemas.microsoft.com/office/powerpoint/2010/main" val="41736811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E84D-B27A-9845-A83A-C0DD6E609352}"/>
              </a:ext>
            </a:extLst>
          </p:cNvPr>
          <p:cNvSpPr>
            <a:spLocks noGrp="1"/>
          </p:cNvSpPr>
          <p:nvPr>
            <p:ph type="title"/>
          </p:nvPr>
        </p:nvSpPr>
        <p:spPr/>
        <p:txBody>
          <a:bodyPr/>
          <a:lstStyle/>
          <a:p>
            <a:r>
              <a:rPr lang="en-US" dirty="0"/>
              <a:t>Other Differences with SCCS</a:t>
            </a:r>
          </a:p>
        </p:txBody>
      </p:sp>
      <p:sp>
        <p:nvSpPr>
          <p:cNvPr id="3" name="Content Placeholder 2">
            <a:extLst>
              <a:ext uri="{FF2B5EF4-FFF2-40B4-BE49-F238E27FC236}">
                <a16:creationId xmlns:a16="http://schemas.microsoft.com/office/drawing/2014/main" id="{5AD84F14-4E3F-3D49-A5CD-8B0BDB7674BD}"/>
              </a:ext>
            </a:extLst>
          </p:cNvPr>
          <p:cNvSpPr>
            <a:spLocks noGrp="1"/>
          </p:cNvSpPr>
          <p:nvPr>
            <p:ph idx="1"/>
          </p:nvPr>
        </p:nvSpPr>
        <p:spPr/>
        <p:txBody>
          <a:bodyPr/>
          <a:lstStyle/>
          <a:p>
            <a:r>
              <a:rPr lang="en-US" dirty="0"/>
              <a:t>MAKE integration</a:t>
            </a:r>
          </a:p>
          <a:p>
            <a:r>
              <a:rPr lang="en-US" dirty="0"/>
              <a:t>Access controls</a:t>
            </a:r>
          </a:p>
          <a:p>
            <a:r>
              <a:rPr lang="en-US" dirty="0"/>
              <a:t>Identification</a:t>
            </a:r>
          </a:p>
          <a:p>
            <a:r>
              <a:rPr lang="en-US" dirty="0"/>
              <a:t>Merging</a:t>
            </a:r>
          </a:p>
          <a:p>
            <a:r>
              <a:rPr lang="en-US" dirty="0"/>
              <a:t>Checksums</a:t>
            </a:r>
          </a:p>
        </p:txBody>
      </p:sp>
    </p:spTree>
    <p:extLst>
      <p:ext uri="{BB962C8B-B14F-4D97-AF65-F5344CB8AC3E}">
        <p14:creationId xmlns:p14="http://schemas.microsoft.com/office/powerpoint/2010/main" val="16951444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Original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828834"/>
            <a:ext cx="5771407" cy="1200329"/>
          </a:xfrm>
          <a:prstGeom prst="rect">
            <a:avLst/>
          </a:prstGeom>
          <a:noFill/>
        </p:spPr>
        <p:txBody>
          <a:bodyPr wrap="square" rtlCol="0">
            <a:spAutoFit/>
          </a:bodyPr>
          <a:lstStyle/>
          <a:p>
            <a:r>
              <a:rPr lang="en-US" dirty="0">
                <a:solidFill>
                  <a:schemeClr val="bg1"/>
                </a:solidFill>
              </a:rPr>
              <a:t>Copyright (C) 1982 by Walter F. </a:t>
            </a:r>
            <a:r>
              <a:rPr lang="en-US" dirty="0" err="1">
                <a:solidFill>
                  <a:schemeClr val="bg1"/>
                </a:solidFill>
              </a:rPr>
              <a:t>Tichy</a:t>
            </a:r>
            <a:r>
              <a:rPr lang="en-US" dirty="0">
                <a:solidFill>
                  <a:schemeClr val="bg1"/>
                </a:solidFill>
              </a:rPr>
              <a:t> [...] All rights reserved. No part of this software may be sold or distributed in any form or by any means without the prior written permission of the author.</a:t>
            </a:r>
          </a:p>
        </p:txBody>
      </p:sp>
    </p:spTree>
    <p:extLst>
      <p:ext uri="{BB962C8B-B14F-4D97-AF65-F5344CB8AC3E}">
        <p14:creationId xmlns:p14="http://schemas.microsoft.com/office/powerpoint/2010/main" val="10388318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1989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551836"/>
            <a:ext cx="5771407" cy="1754326"/>
          </a:xfrm>
          <a:prstGeom prst="rect">
            <a:avLst/>
          </a:prstGeom>
          <a:noFill/>
        </p:spPr>
        <p:txBody>
          <a:bodyPr wrap="square" rtlCol="0">
            <a:spAutoFit/>
          </a:bodyPr>
          <a:lstStyle/>
          <a:p>
            <a:r>
              <a:rPr lang="en-US" dirty="0">
                <a:solidFill>
                  <a:schemeClr val="bg1"/>
                </a:solidFill>
              </a:rPr>
              <a:t>Redistribution and use in source and binary forms are permitted provided that the above copyright notice and this paragraph are duplicated in all such forms and that any documentation, advertising materials, and other materials related to such distribution and use acknowledge that the software was developed by Walter </a:t>
            </a:r>
            <a:r>
              <a:rPr lang="en-US" dirty="0" err="1">
                <a:solidFill>
                  <a:schemeClr val="bg1"/>
                </a:solidFill>
              </a:rPr>
              <a:t>Tichy</a:t>
            </a:r>
            <a:r>
              <a:rPr lang="en-US" dirty="0">
                <a:solidFill>
                  <a:schemeClr val="bg1"/>
                </a:solidFill>
              </a:rPr>
              <a:t>.</a:t>
            </a:r>
          </a:p>
        </p:txBody>
      </p:sp>
    </p:spTree>
    <p:extLst>
      <p:ext uri="{BB962C8B-B14F-4D97-AF65-F5344CB8AC3E}">
        <p14:creationId xmlns:p14="http://schemas.microsoft.com/office/powerpoint/2010/main" val="34663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FE2CD-DF14-7748-B4A4-41C554EAA011}"/>
              </a:ext>
            </a:extLst>
          </p:cNvPr>
          <p:cNvSpPr>
            <a:spLocks noGrp="1"/>
          </p:cNvSpPr>
          <p:nvPr>
            <p:ph type="title"/>
          </p:nvPr>
        </p:nvSpPr>
        <p:spPr/>
        <p:txBody>
          <a:bodyPr/>
          <a:lstStyle/>
          <a:p>
            <a:r>
              <a:rPr lang="en-US" dirty="0"/>
              <a:t>RCS Today</a:t>
            </a:r>
          </a:p>
        </p:txBody>
      </p:sp>
      <p:sp>
        <p:nvSpPr>
          <p:cNvPr id="4" name="Text Placeholder 3">
            <a:extLst>
              <a:ext uri="{FF2B5EF4-FFF2-40B4-BE49-F238E27FC236}">
                <a16:creationId xmlns:a16="http://schemas.microsoft.com/office/drawing/2014/main" id="{27A07E0C-DF0F-2E4B-B13F-3CB637FB9320}"/>
              </a:ext>
            </a:extLst>
          </p:cNvPr>
          <p:cNvSpPr>
            <a:spLocks noGrp="1"/>
          </p:cNvSpPr>
          <p:nvPr>
            <p:ph type="body" idx="1"/>
          </p:nvPr>
        </p:nvSpPr>
        <p:spPr/>
        <p:txBody>
          <a:bodyPr/>
          <a:lstStyle/>
          <a:p>
            <a:r>
              <a:rPr lang="en-US" dirty="0">
                <a:hlinkClick r:id="rId3"/>
              </a:rPr>
              <a:t>https://www.gnu.org/software/rcs/</a:t>
            </a:r>
            <a:endParaRPr lang="en-US" dirty="0"/>
          </a:p>
        </p:txBody>
      </p:sp>
    </p:spTree>
    <p:extLst>
      <p:ext uri="{BB962C8B-B14F-4D97-AF65-F5344CB8AC3E}">
        <p14:creationId xmlns:p14="http://schemas.microsoft.com/office/powerpoint/2010/main" val="29070299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3072854185"/>
              </p:ext>
            </p:extLst>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a:t>
                      </a:r>
                      <a:r>
                        <a:rPr lang="en-US" dirty="0" err="1"/>
                        <a:t>Darcs</a:t>
                      </a:r>
                      <a:r>
                        <a:rPr lang="en-US" dirty="0"/>
                        <a:t>, 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6801427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4DD49-E41D-4C4D-9304-F60B616F9454}"/>
              </a:ext>
            </a:extLst>
          </p:cNvPr>
          <p:cNvSpPr>
            <a:spLocks noGrp="1"/>
          </p:cNvSpPr>
          <p:nvPr>
            <p:ph type="title"/>
          </p:nvPr>
        </p:nvSpPr>
        <p:spPr/>
        <p:txBody>
          <a:bodyPr/>
          <a:lstStyle/>
          <a:p>
            <a:r>
              <a:rPr lang="en-US" dirty="0"/>
              <a:t>Concurrent Versions System</a:t>
            </a:r>
          </a:p>
        </p:txBody>
      </p:sp>
      <p:sp>
        <p:nvSpPr>
          <p:cNvPr id="5" name="Text Placeholder 4">
            <a:extLst>
              <a:ext uri="{FF2B5EF4-FFF2-40B4-BE49-F238E27FC236}">
                <a16:creationId xmlns:a16="http://schemas.microsoft.com/office/drawing/2014/main" id="{ADE97398-700C-9744-8960-369B6020E529}"/>
              </a:ext>
            </a:extLst>
          </p:cNvPr>
          <p:cNvSpPr>
            <a:spLocks noGrp="1"/>
          </p:cNvSpPr>
          <p:nvPr>
            <p:ph type="body" idx="1"/>
          </p:nvPr>
        </p:nvSpPr>
        <p:spPr/>
        <p:txBody>
          <a:bodyPr/>
          <a:lstStyle/>
          <a:p>
            <a:r>
              <a:rPr lang="en-US" dirty="0"/>
              <a:t>CVS</a:t>
            </a:r>
          </a:p>
        </p:txBody>
      </p:sp>
    </p:spTree>
    <p:extLst>
      <p:ext uri="{BB962C8B-B14F-4D97-AF65-F5344CB8AC3E}">
        <p14:creationId xmlns:p14="http://schemas.microsoft.com/office/powerpoint/2010/main" val="38353547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0FCFB2-8836-4743-BAAB-59D3D17DC13A}"/>
              </a:ext>
            </a:extLst>
          </p:cNvPr>
          <p:cNvSpPr>
            <a:spLocks noGrp="1"/>
          </p:cNvSpPr>
          <p:nvPr>
            <p:ph type="title"/>
          </p:nvPr>
        </p:nvSpPr>
        <p:spPr>
          <a:xfrm>
            <a:off x="633446" y="640081"/>
            <a:ext cx="6274590" cy="3849244"/>
          </a:xfrm>
          <a:noFill/>
        </p:spPr>
        <p:txBody>
          <a:bodyPr vert="horz" lIns="91440" tIns="45720" rIns="91440" bIns="45720" rtlCol="0" anchor="b">
            <a:normAutofit/>
          </a:bodyPr>
          <a:lstStyle/>
          <a:p>
            <a:r>
              <a:rPr lang="en-US" sz="6600" dirty="0"/>
              <a:t>Dick </a:t>
            </a:r>
            <a:r>
              <a:rPr lang="en-US" sz="6600" dirty="0" err="1"/>
              <a:t>Grune</a:t>
            </a:r>
            <a:endParaRPr lang="en-US" sz="6600" dirty="0"/>
          </a:p>
        </p:txBody>
      </p:sp>
      <p:sp>
        <p:nvSpPr>
          <p:cNvPr id="11" name="Content Placeholder 10">
            <a:extLst>
              <a:ext uri="{FF2B5EF4-FFF2-40B4-BE49-F238E27FC236}">
                <a16:creationId xmlns:a16="http://schemas.microsoft.com/office/drawing/2014/main" id="{5EBE0356-2416-406A-B530-104D553649E2}"/>
              </a:ext>
            </a:extLst>
          </p:cNvPr>
          <p:cNvSpPr>
            <a:spLocks noGrp="1"/>
          </p:cNvSpPr>
          <p:nvPr>
            <p:ph idx="1"/>
          </p:nvPr>
        </p:nvSpPr>
        <p:spPr>
          <a:xfrm>
            <a:off x="633446" y="4627755"/>
            <a:ext cx="6274590" cy="1590165"/>
          </a:xfrm>
          <a:noFill/>
        </p:spPr>
        <p:txBody>
          <a:bodyPr vert="horz" lIns="91440" tIns="45720" rIns="91440" bIns="45720" rtlCol="0">
            <a:normAutofit/>
          </a:bodyPr>
          <a:lstStyle/>
          <a:p>
            <a:pPr marL="0" indent="0">
              <a:buNone/>
            </a:pPr>
            <a:r>
              <a:rPr lang="en-US" sz="3200" dirty="0">
                <a:hlinkClick r:id="rId3"/>
              </a:rPr>
              <a:t>https://dickgrune.com</a:t>
            </a:r>
            <a:endParaRPr lang="en-US" sz="3200" dirty="0"/>
          </a:p>
        </p:txBody>
      </p:sp>
      <p:pic>
        <p:nvPicPr>
          <p:cNvPr id="7" name="Content Placeholder 6" descr="A person wearing glasses and smiling at the camera&#10;&#10;Description automatically generated">
            <a:extLst>
              <a:ext uri="{FF2B5EF4-FFF2-40B4-BE49-F238E27FC236}">
                <a16:creationId xmlns:a16="http://schemas.microsoft.com/office/drawing/2014/main" id="{07207522-C3C4-7049-809E-0EE14B915165}"/>
              </a:ext>
            </a:extLst>
          </p:cNvPr>
          <p:cNvPicPr>
            <a:picLocks noChangeAspect="1"/>
          </p:cNvPicPr>
          <p:nvPr/>
        </p:nvPicPr>
        <p:blipFill rotWithShape="1">
          <a:blip r:embed="rId4"/>
          <a:srcRect r="9866" b="-1"/>
          <a:stretch/>
        </p:blipFill>
        <p:spPr>
          <a:xfrm>
            <a:off x="7552944" y="10"/>
            <a:ext cx="4636008" cy="6857990"/>
          </a:xfrm>
          <a:prstGeom prst="rect">
            <a:avLst/>
          </a:prstGeom>
        </p:spPr>
      </p:pic>
    </p:spTree>
    <p:extLst>
      <p:ext uri="{BB962C8B-B14F-4D97-AF65-F5344CB8AC3E}">
        <p14:creationId xmlns:p14="http://schemas.microsoft.com/office/powerpoint/2010/main" val="1268268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…the management of changes to documents, computer programs, large web sites, and other collections of information.</a:t>
            </a:r>
          </a:p>
          <a:p>
            <a:pPr algn="ctr"/>
            <a:endParaRPr lang="en-US" dirty="0"/>
          </a:p>
          <a:p>
            <a:r>
              <a:rPr lang="en-US" dirty="0"/>
              <a:t>- https://</a:t>
            </a:r>
            <a:r>
              <a:rPr lang="en-US" dirty="0" err="1"/>
              <a:t>en.wikipedia.org</a:t>
            </a:r>
            <a:r>
              <a:rPr lang="en-US" dirty="0"/>
              <a:t>/wiki/</a:t>
            </a:r>
            <a:r>
              <a:rPr lang="en-US" dirty="0" err="1"/>
              <a:t>Version_control</a:t>
            </a:r>
            <a:endParaRPr lang="en-US" dirty="0"/>
          </a:p>
          <a:p>
            <a:endParaRPr lang="en-US" dirty="0"/>
          </a:p>
        </p:txBody>
      </p:sp>
    </p:spTree>
    <p:extLst>
      <p:ext uri="{BB962C8B-B14F-4D97-AF65-F5344CB8AC3E}">
        <p14:creationId xmlns:p14="http://schemas.microsoft.com/office/powerpoint/2010/main" val="23313554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1690688"/>
            <a:ext cx="6602680" cy="3785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027991"/>
            <a:ext cx="5771407" cy="3139321"/>
          </a:xfrm>
          <a:prstGeom prst="rect">
            <a:avLst/>
          </a:prstGeom>
          <a:noFill/>
        </p:spPr>
        <p:txBody>
          <a:bodyPr wrap="square" rtlCol="0">
            <a:spAutoFit/>
          </a:bodyPr>
          <a:lstStyle/>
          <a:p>
            <a:r>
              <a:rPr lang="en-US" i="1" dirty="0">
                <a:solidFill>
                  <a:schemeClr val="bg1"/>
                </a:solidFill>
              </a:rPr>
              <a:t>I created CVS to be able to cooperate with my students, Erik </a:t>
            </a:r>
            <a:r>
              <a:rPr lang="en-US" i="1" dirty="0" err="1">
                <a:solidFill>
                  <a:schemeClr val="bg1"/>
                </a:solidFill>
              </a:rPr>
              <a:t>Baalbergen</a:t>
            </a:r>
            <a:r>
              <a:rPr lang="en-US" i="1" dirty="0">
                <a:solidFill>
                  <a:schemeClr val="bg1"/>
                </a:solidFill>
              </a:rPr>
              <a:t> and Maarten </a:t>
            </a:r>
            <a:r>
              <a:rPr lang="en-US" i="1" dirty="0" err="1">
                <a:solidFill>
                  <a:schemeClr val="bg1"/>
                </a:solidFill>
              </a:rPr>
              <a:t>Waage</a:t>
            </a:r>
            <a:r>
              <a:rPr lang="en-US" i="1" dirty="0">
                <a:solidFill>
                  <a:schemeClr val="bg1"/>
                </a:solidFill>
              </a:rPr>
              <a:t>, on the ACK (Amsterdam Compiler Kit) C compiler. The three of us had vastly different schedules (one student was a steady 9-5 worker, the other was irregular, and I could work on the project only in the evenings). Their project ran from July 1984 to August 1985. CVS was initially called </a:t>
            </a:r>
            <a:r>
              <a:rPr lang="en-US" i="1" dirty="0" err="1">
                <a:solidFill>
                  <a:schemeClr val="bg1"/>
                </a:solidFill>
              </a:rPr>
              <a:t>cmt</a:t>
            </a:r>
            <a:r>
              <a:rPr lang="en-US" i="1" dirty="0">
                <a:solidFill>
                  <a:schemeClr val="bg1"/>
                </a:solidFill>
              </a:rPr>
              <a:t>, for the obvious reason that it allowed us to commit versions independently.</a:t>
            </a:r>
          </a:p>
          <a:p>
            <a:endParaRPr lang="en-US" i="1" dirty="0">
              <a:solidFill>
                <a:schemeClr val="bg1"/>
              </a:solidFill>
            </a:endParaRPr>
          </a:p>
          <a:p>
            <a:pPr marL="285750" indent="-285750">
              <a:buFontTx/>
              <a:buChar char="-"/>
            </a:pPr>
            <a:r>
              <a:rPr lang="en-US" dirty="0">
                <a:solidFill>
                  <a:schemeClr val="bg1"/>
                </a:solidFill>
              </a:rPr>
              <a:t>Dick </a:t>
            </a:r>
            <a:r>
              <a:rPr lang="en-US" dirty="0" err="1">
                <a:solidFill>
                  <a:schemeClr val="bg1"/>
                </a:solidFill>
              </a:rPr>
              <a:t>Grune</a:t>
            </a:r>
            <a:r>
              <a:rPr lang="en-US" dirty="0">
                <a:solidFill>
                  <a:schemeClr val="bg1"/>
                </a:solidFill>
              </a:rPr>
              <a:t> </a:t>
            </a:r>
            <a:r>
              <a:rPr lang="en-US" dirty="0">
                <a:solidFill>
                  <a:schemeClr val="bg1"/>
                </a:solidFill>
                <a:hlinkClick r:id="rId3">
                  <a:extLst>
                    <a:ext uri="{A12FA001-AC4F-418D-AE19-62706E023703}">
                      <ahyp:hlinkClr xmlns:ahyp="http://schemas.microsoft.com/office/drawing/2018/hyperlinkcolor" val="tx"/>
                    </a:ext>
                  </a:extLst>
                </a:hlinkClick>
              </a:rPr>
              <a:t>https://dickgrune.com/Programs/CVS.orig/#History</a:t>
            </a:r>
            <a:endParaRPr lang="en-US" dirty="0">
              <a:solidFill>
                <a:schemeClr val="bg1"/>
              </a:solidFill>
            </a:endParaRPr>
          </a:p>
        </p:txBody>
      </p:sp>
    </p:spTree>
    <p:extLst>
      <p:ext uri="{BB962C8B-B14F-4D97-AF65-F5344CB8AC3E}">
        <p14:creationId xmlns:p14="http://schemas.microsoft.com/office/powerpoint/2010/main" val="3692215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BC19A-DEAE-F04C-B619-F104FC71DF1E}"/>
              </a:ext>
            </a:extLst>
          </p:cNvPr>
          <p:cNvSpPr>
            <a:spLocks noGrp="1"/>
          </p:cNvSpPr>
          <p:nvPr>
            <p:ph type="title"/>
          </p:nvPr>
        </p:nvSpPr>
        <p:spPr/>
        <p:txBody>
          <a:bodyPr/>
          <a:lstStyle/>
          <a:p>
            <a:r>
              <a:rPr lang="en-US" dirty="0"/>
              <a:t>Original CVS Scripts</a:t>
            </a:r>
          </a:p>
        </p:txBody>
      </p:sp>
      <p:sp>
        <p:nvSpPr>
          <p:cNvPr id="4" name="Rounded Rectangle 3">
            <a:extLst>
              <a:ext uri="{FF2B5EF4-FFF2-40B4-BE49-F238E27FC236}">
                <a16:creationId xmlns:a16="http://schemas.microsoft.com/office/drawing/2014/main" id="{84A84C52-FDE4-3843-8B56-B13FECFF3DCE}"/>
              </a:ext>
            </a:extLst>
          </p:cNvPr>
          <p:cNvSpPr/>
          <p:nvPr/>
        </p:nvSpPr>
        <p:spPr>
          <a:xfrm>
            <a:off x="2661684" y="1860698"/>
            <a:ext cx="6868632" cy="3466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6A40DA9-FAFA-B644-A4D2-08193B656984}"/>
              </a:ext>
            </a:extLst>
          </p:cNvPr>
          <p:cNvSpPr txBox="1"/>
          <p:nvPr/>
        </p:nvSpPr>
        <p:spPr>
          <a:xfrm>
            <a:off x="3065721" y="2162644"/>
            <a:ext cx="6060558" cy="2862322"/>
          </a:xfrm>
          <a:prstGeom prst="rect">
            <a:avLst/>
          </a:prstGeom>
          <a:noFill/>
        </p:spPr>
        <p:txBody>
          <a:bodyPr wrap="square" rtlCol="0">
            <a:spAutoFit/>
          </a:bodyPr>
          <a:lstStyle/>
          <a:p>
            <a:r>
              <a:rPr lang="en-US" i="1" dirty="0">
                <a:solidFill>
                  <a:schemeClr val="bg1"/>
                </a:solidFill>
              </a:rPr>
              <a:t>This is CVS, Concurrent Versions System, a front end for RCS. It supports the concurrent and independent use of an RCS directory by several people. We have been using it for half a year now, on various projects. It uses the RCS programs </a:t>
            </a:r>
            <a:r>
              <a:rPr lang="en-US" i="1" dirty="0" err="1">
                <a:solidFill>
                  <a:schemeClr val="bg1"/>
                </a:solidFill>
              </a:rPr>
              <a:t>rcs</a:t>
            </a:r>
            <a:r>
              <a:rPr lang="en-US" i="1" dirty="0">
                <a:solidFill>
                  <a:schemeClr val="bg1"/>
                </a:solidFill>
              </a:rPr>
              <a:t>, ci, co, </a:t>
            </a:r>
            <a:r>
              <a:rPr lang="en-US" i="1" dirty="0" err="1">
                <a:solidFill>
                  <a:schemeClr val="bg1"/>
                </a:solidFill>
              </a:rPr>
              <a:t>rcsmerge</a:t>
            </a:r>
            <a:r>
              <a:rPr lang="en-US" i="1" dirty="0">
                <a:solidFill>
                  <a:schemeClr val="bg1"/>
                </a:solidFill>
              </a:rPr>
              <a:t> and </a:t>
            </a:r>
            <a:r>
              <a:rPr lang="en-US" i="1" dirty="0" err="1">
                <a:solidFill>
                  <a:schemeClr val="bg1"/>
                </a:solidFill>
              </a:rPr>
              <a:t>rlog</a:t>
            </a:r>
            <a:r>
              <a:rPr lang="en-US" i="1" dirty="0">
                <a:solidFill>
                  <a:schemeClr val="bg1"/>
                </a:solidFill>
              </a:rPr>
              <a:t> in such a way that you can do a multi-file commit, etc. It is all shell scripts.</a:t>
            </a:r>
          </a:p>
          <a:p>
            <a:endParaRPr lang="en-US" dirty="0">
              <a:solidFill>
                <a:schemeClr val="bg1"/>
              </a:solidFill>
            </a:endParaRPr>
          </a:p>
          <a:p>
            <a:r>
              <a:rPr lang="en-US" dirty="0">
                <a:solidFill>
                  <a:schemeClr val="bg1"/>
                </a:solidFill>
              </a:rPr>
              <a:t>-Dick </a:t>
            </a:r>
            <a:r>
              <a:rPr lang="en-US" dirty="0" err="1">
                <a:solidFill>
                  <a:schemeClr val="bg1"/>
                </a:solidFill>
              </a:rPr>
              <a:t>Grune</a:t>
            </a:r>
            <a:r>
              <a:rPr lang="en-US" dirty="0">
                <a:solidFill>
                  <a:schemeClr val="bg1"/>
                </a:solidFill>
              </a:rPr>
              <a:t> (June 23, 1986)</a:t>
            </a:r>
            <a:br>
              <a:rPr lang="en-US" dirty="0">
                <a:solidFill>
                  <a:schemeClr val="bg1"/>
                </a:solidFill>
              </a:rPr>
            </a:br>
            <a:r>
              <a:rPr lang="en-US" dirty="0">
                <a:solidFill>
                  <a:schemeClr val="bg1"/>
                </a:solidFill>
                <a:hlinkClick r:id="rId3">
                  <a:extLst>
                    <a:ext uri="{A12FA001-AC4F-418D-AE19-62706E023703}">
                      <ahyp:hlinkClr xmlns:ahyp="http://schemas.microsoft.com/office/drawing/2018/hyperlinkcolor" val="tx"/>
                    </a:ext>
                  </a:extLst>
                </a:hlinkClick>
              </a:rPr>
              <a:t>https://groups.google.com/forum/?hl=en#!original/mod.sources/eqze_AHbIK0/uE90wCq3ui4J</a:t>
            </a:r>
            <a:endParaRPr lang="en-US" dirty="0">
              <a:solidFill>
                <a:schemeClr val="bg1"/>
              </a:solidFill>
            </a:endParaRPr>
          </a:p>
        </p:txBody>
      </p:sp>
    </p:spTree>
    <p:extLst>
      <p:ext uri="{BB962C8B-B14F-4D97-AF65-F5344CB8AC3E}">
        <p14:creationId xmlns:p14="http://schemas.microsoft.com/office/powerpoint/2010/main" val="31076626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B8B42-ACD7-2B4B-A5BA-E6AF80F9F4F9}"/>
              </a:ext>
            </a:extLst>
          </p:cNvPr>
          <p:cNvSpPr>
            <a:spLocks noGrp="1"/>
          </p:cNvSpPr>
          <p:nvPr>
            <p:ph type="title"/>
          </p:nvPr>
        </p:nvSpPr>
        <p:spPr>
          <a:xfrm>
            <a:off x="4965432" y="4072066"/>
            <a:ext cx="6586491" cy="864985"/>
          </a:xfrm>
        </p:spPr>
        <p:txBody>
          <a:bodyPr>
            <a:normAutofit/>
          </a:bodyPr>
          <a:lstStyle/>
          <a:p>
            <a:r>
              <a:rPr lang="en-US" sz="5400" dirty="0"/>
              <a:t>Brian Berliner</a:t>
            </a:r>
          </a:p>
        </p:txBody>
      </p:sp>
      <p:sp>
        <p:nvSpPr>
          <p:cNvPr id="9" name="Content Placeholder 8">
            <a:extLst>
              <a:ext uri="{FF2B5EF4-FFF2-40B4-BE49-F238E27FC236}">
                <a16:creationId xmlns:a16="http://schemas.microsoft.com/office/drawing/2014/main" id="{37672FD1-1F76-43CC-B7DA-01CED9496B5E}"/>
              </a:ext>
            </a:extLst>
          </p:cNvPr>
          <p:cNvSpPr>
            <a:spLocks noGrp="1"/>
          </p:cNvSpPr>
          <p:nvPr>
            <p:ph idx="1"/>
          </p:nvPr>
        </p:nvSpPr>
        <p:spPr>
          <a:xfrm>
            <a:off x="4965432" y="4937051"/>
            <a:ext cx="6586489" cy="698205"/>
          </a:xfrm>
        </p:spPr>
        <p:txBody>
          <a:bodyPr>
            <a:normAutofit/>
          </a:bodyPr>
          <a:lstStyle/>
          <a:p>
            <a:pPr marL="0" indent="0">
              <a:buNone/>
            </a:pPr>
            <a:r>
              <a:rPr lang="en-US" sz="2400" dirty="0">
                <a:hlinkClick r:id="rId3"/>
              </a:rPr>
              <a:t>https://twitter.com/berliner</a:t>
            </a:r>
            <a:endParaRPr lang="en-US" sz="2400" dirty="0"/>
          </a:p>
        </p:txBody>
      </p:sp>
      <p:pic>
        <p:nvPicPr>
          <p:cNvPr id="5" name="Content Placeholder 4" descr="A person wearing sunglasses and a hat&#10;&#10;Description automatically generated">
            <a:extLst>
              <a:ext uri="{FF2B5EF4-FFF2-40B4-BE49-F238E27FC236}">
                <a16:creationId xmlns:a16="http://schemas.microsoft.com/office/drawing/2014/main" id="{533C80DA-F152-6A47-B62F-7D290E7E27F9}"/>
              </a:ext>
            </a:extLst>
          </p:cNvPr>
          <p:cNvPicPr>
            <a:picLocks noChangeAspect="1"/>
          </p:cNvPicPr>
          <p:nvPr/>
        </p:nvPicPr>
        <p:blipFill rotWithShape="1">
          <a:blip r:embed="rId4"/>
          <a:srcRect r="9875"/>
          <a:stretch/>
        </p:blipFill>
        <p:spPr>
          <a:xfrm>
            <a:off x="20" y="10"/>
            <a:ext cx="4635571" cy="6857990"/>
          </a:xfrm>
          <a:prstGeom prst="rect">
            <a:avLst/>
          </a:prstGeom>
          <a:effectLst/>
        </p:spPr>
      </p:pic>
    </p:spTree>
    <p:extLst>
      <p:ext uri="{BB962C8B-B14F-4D97-AF65-F5344CB8AC3E}">
        <p14:creationId xmlns:p14="http://schemas.microsoft.com/office/powerpoint/2010/main" val="17892284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69E09-B63D-AC46-931C-E64C487DDB32}"/>
              </a:ext>
            </a:extLst>
          </p:cNvPr>
          <p:cNvSpPr>
            <a:spLocks noGrp="1"/>
          </p:cNvSpPr>
          <p:nvPr>
            <p:ph type="title"/>
          </p:nvPr>
        </p:nvSpPr>
        <p:spPr/>
        <p:txBody>
          <a:bodyPr/>
          <a:lstStyle/>
          <a:p>
            <a:r>
              <a:rPr lang="en-US" dirty="0"/>
              <a:t>CVS II: Parallelizing Software Development</a:t>
            </a:r>
          </a:p>
        </p:txBody>
      </p:sp>
      <p:sp>
        <p:nvSpPr>
          <p:cNvPr id="4" name="Text Placeholder 3">
            <a:extLst>
              <a:ext uri="{FF2B5EF4-FFF2-40B4-BE49-F238E27FC236}">
                <a16:creationId xmlns:a16="http://schemas.microsoft.com/office/drawing/2014/main" id="{39C9169F-9F0F-4749-AC56-B28D13B96637}"/>
              </a:ext>
            </a:extLst>
          </p:cNvPr>
          <p:cNvSpPr>
            <a:spLocks noGrp="1"/>
          </p:cNvSpPr>
          <p:nvPr>
            <p:ph type="body" idx="1"/>
          </p:nvPr>
        </p:nvSpPr>
        <p:spPr/>
        <p:txBody>
          <a:bodyPr/>
          <a:lstStyle/>
          <a:p>
            <a:r>
              <a:rPr lang="en-US" dirty="0">
                <a:hlinkClick r:id="rId3"/>
              </a:rPr>
              <a:t>https://docs.freebsd.org/44doc/psd/28.cvs/paper.pdf</a:t>
            </a:r>
            <a:endParaRPr lang="en-US" dirty="0"/>
          </a:p>
        </p:txBody>
      </p:sp>
    </p:spTree>
    <p:extLst>
      <p:ext uri="{BB962C8B-B14F-4D97-AF65-F5344CB8AC3E}">
        <p14:creationId xmlns:p14="http://schemas.microsoft.com/office/powerpoint/2010/main" val="4427235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9C4302-399A-E940-8DA9-06DE8F330A53}"/>
              </a:ext>
            </a:extLst>
          </p:cNvPr>
          <p:cNvSpPr>
            <a:spLocks noGrp="1"/>
          </p:cNvSpPr>
          <p:nvPr>
            <p:ph type="title"/>
          </p:nvPr>
        </p:nvSpPr>
        <p:spPr/>
        <p:txBody>
          <a:bodyPr/>
          <a:lstStyle/>
          <a:p>
            <a:r>
              <a:rPr lang="en-US" dirty="0"/>
              <a:t>Advances Over RCS</a:t>
            </a:r>
          </a:p>
        </p:txBody>
      </p:sp>
      <p:sp>
        <p:nvSpPr>
          <p:cNvPr id="5" name="Content Placeholder 4">
            <a:extLst>
              <a:ext uri="{FF2B5EF4-FFF2-40B4-BE49-F238E27FC236}">
                <a16:creationId xmlns:a16="http://schemas.microsoft.com/office/drawing/2014/main" id="{EC940421-694A-DF48-AA89-8A326DB81951}"/>
              </a:ext>
            </a:extLst>
          </p:cNvPr>
          <p:cNvSpPr>
            <a:spLocks noGrp="1"/>
          </p:cNvSpPr>
          <p:nvPr>
            <p:ph idx="1"/>
          </p:nvPr>
        </p:nvSpPr>
        <p:spPr/>
        <p:txBody>
          <a:bodyPr/>
          <a:lstStyle/>
          <a:p>
            <a:r>
              <a:rPr lang="en-US" dirty="0"/>
              <a:t>Work with multiple files at once</a:t>
            </a:r>
          </a:p>
          <a:p>
            <a:r>
              <a:rPr lang="en-US" dirty="0"/>
              <a:t>Client-server architecture</a:t>
            </a:r>
          </a:p>
          <a:p>
            <a:r>
              <a:rPr lang="en-US" dirty="0"/>
              <a:t>Concurrent edits</a:t>
            </a:r>
          </a:p>
        </p:txBody>
      </p:sp>
    </p:spTree>
    <p:extLst>
      <p:ext uri="{BB962C8B-B14F-4D97-AF65-F5344CB8AC3E}">
        <p14:creationId xmlns:p14="http://schemas.microsoft.com/office/powerpoint/2010/main" val="3918790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02230-5104-8B40-886C-E7401B50CA36}"/>
              </a:ext>
            </a:extLst>
          </p:cNvPr>
          <p:cNvSpPr>
            <a:spLocks noGrp="1"/>
          </p:cNvSpPr>
          <p:nvPr>
            <p:ph type="title"/>
          </p:nvPr>
        </p:nvSpPr>
        <p:spPr>
          <a:xfrm>
            <a:off x="838200" y="3429000"/>
            <a:ext cx="3574312" cy="616800"/>
          </a:xfrm>
        </p:spPr>
        <p:txBody>
          <a:bodyPr>
            <a:normAutofit fontScale="90000"/>
          </a:bodyPr>
          <a:lstStyle/>
          <a:p>
            <a:r>
              <a:rPr lang="en-US" dirty="0"/>
              <a:t>CVS Adoption</a:t>
            </a:r>
          </a:p>
        </p:txBody>
      </p:sp>
      <p:pic>
        <p:nvPicPr>
          <p:cNvPr id="5" name="Content Placeholder 4" descr="A screenshot of a cell phone&#10;&#10;Description automatically generated">
            <a:extLst>
              <a:ext uri="{FF2B5EF4-FFF2-40B4-BE49-F238E27FC236}">
                <a16:creationId xmlns:a16="http://schemas.microsoft.com/office/drawing/2014/main" id="{88ABFF1E-663C-4A4B-99CE-4096C0856DEA}"/>
              </a:ext>
            </a:extLst>
          </p:cNvPr>
          <p:cNvPicPr>
            <a:picLocks noGrp="1" noChangeAspect="1"/>
          </p:cNvPicPr>
          <p:nvPr>
            <p:ph idx="1"/>
          </p:nvPr>
        </p:nvPicPr>
        <p:blipFill>
          <a:blip r:embed="rId3"/>
          <a:stretch>
            <a:fillRect/>
          </a:stretch>
        </p:blipFill>
        <p:spPr>
          <a:xfrm>
            <a:off x="8418839" y="376392"/>
            <a:ext cx="2934961" cy="6105216"/>
          </a:xfrm>
        </p:spPr>
      </p:pic>
      <p:sp>
        <p:nvSpPr>
          <p:cNvPr id="6" name="TextBox 5">
            <a:extLst>
              <a:ext uri="{FF2B5EF4-FFF2-40B4-BE49-F238E27FC236}">
                <a16:creationId xmlns:a16="http://schemas.microsoft.com/office/drawing/2014/main" id="{B6FD4D0E-8DF9-7443-BAAA-29B80F3EC868}"/>
              </a:ext>
            </a:extLst>
          </p:cNvPr>
          <p:cNvSpPr txBox="1"/>
          <p:nvPr/>
        </p:nvSpPr>
        <p:spPr>
          <a:xfrm>
            <a:off x="838200" y="4045800"/>
            <a:ext cx="4977196" cy="369332"/>
          </a:xfrm>
          <a:prstGeom prst="rect">
            <a:avLst/>
          </a:prstGeom>
          <a:noFill/>
        </p:spPr>
        <p:txBody>
          <a:bodyPr wrap="none" rtlCol="0">
            <a:spAutoFit/>
          </a:bodyPr>
          <a:lstStyle/>
          <a:p>
            <a:r>
              <a:rPr lang="en-US" dirty="0">
                <a:hlinkClick r:id="rId4"/>
              </a:rPr>
              <a:t>http://git.wiki.kernel.org/index.php/GitSurvey2007</a:t>
            </a:r>
            <a:endParaRPr lang="en-US" dirty="0"/>
          </a:p>
        </p:txBody>
      </p:sp>
    </p:spTree>
    <p:extLst>
      <p:ext uri="{BB962C8B-B14F-4D97-AF65-F5344CB8AC3E}">
        <p14:creationId xmlns:p14="http://schemas.microsoft.com/office/powerpoint/2010/main" val="22282764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96CCA0-9530-6E45-8D9F-3C537792FEA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31501" y="2702368"/>
            <a:ext cx="9528997" cy="1453264"/>
          </a:xfrm>
        </p:spPr>
      </p:pic>
      <p:sp>
        <p:nvSpPr>
          <p:cNvPr id="7" name="&quot;No&quot; Symbol 6">
            <a:extLst>
              <a:ext uri="{FF2B5EF4-FFF2-40B4-BE49-F238E27FC236}">
                <a16:creationId xmlns:a16="http://schemas.microsoft.com/office/drawing/2014/main" id="{E883AE06-97AE-5548-8AA0-E62138AB5DF0}"/>
              </a:ext>
            </a:extLst>
          </p:cNvPr>
          <p:cNvSpPr/>
          <p:nvPr/>
        </p:nvSpPr>
        <p:spPr>
          <a:xfrm>
            <a:off x="4038599" y="1371600"/>
            <a:ext cx="4114800" cy="4114800"/>
          </a:xfrm>
          <a:prstGeom prst="noSmoking">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8880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AB47C-37DD-B146-8D5A-92DC4546570E}"/>
              </a:ext>
            </a:extLst>
          </p:cNvPr>
          <p:cNvSpPr>
            <a:spLocks noGrp="1"/>
          </p:cNvSpPr>
          <p:nvPr>
            <p:ph type="title"/>
          </p:nvPr>
        </p:nvSpPr>
        <p:spPr/>
        <p:txBody>
          <a:bodyPr>
            <a:normAutofit/>
          </a:bodyPr>
          <a:lstStyle/>
          <a:p>
            <a:r>
              <a:rPr lang="en-US" dirty="0"/>
              <a:t>CVS Today</a:t>
            </a:r>
          </a:p>
        </p:txBody>
      </p:sp>
      <p:sp>
        <p:nvSpPr>
          <p:cNvPr id="10" name="Text Placeholder 9">
            <a:extLst>
              <a:ext uri="{FF2B5EF4-FFF2-40B4-BE49-F238E27FC236}">
                <a16:creationId xmlns:a16="http://schemas.microsoft.com/office/drawing/2014/main" id="{23038019-CAAF-6244-AFEB-64F9C6E8D4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03845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Subversion logo">
            <a:extLst>
              <a:ext uri="{FF2B5EF4-FFF2-40B4-BE49-F238E27FC236}">
                <a16:creationId xmlns:a16="http://schemas.microsoft.com/office/drawing/2014/main" id="{614CD503-CA8A-614F-9330-5E416269A4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986435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49F8171-DF08-614F-9B23-D16D1B3589A8}"/>
              </a:ext>
            </a:extLst>
          </p:cNvPr>
          <p:cNvPicPr>
            <a:picLocks noGrp="1" noChangeAspect="1"/>
          </p:cNvPicPr>
          <p:nvPr>
            <p:ph idx="1"/>
          </p:nvPr>
        </p:nvPicPr>
        <p:blipFill>
          <a:blip r:embed="rId3"/>
          <a:stretch>
            <a:fillRect/>
          </a:stretch>
        </p:blipFill>
        <p:spPr>
          <a:xfrm>
            <a:off x="2120811" y="3034515"/>
            <a:ext cx="7924331" cy="786384"/>
          </a:xfrm>
        </p:spPr>
      </p:pic>
      <p:sp>
        <p:nvSpPr>
          <p:cNvPr id="8" name="TextBox 7">
            <a:extLst>
              <a:ext uri="{FF2B5EF4-FFF2-40B4-BE49-F238E27FC236}">
                <a16:creationId xmlns:a16="http://schemas.microsoft.com/office/drawing/2014/main" id="{18C44328-3218-3A42-8051-ADE94464B1C2}"/>
              </a:ext>
            </a:extLst>
          </p:cNvPr>
          <p:cNvSpPr txBox="1"/>
          <p:nvPr/>
        </p:nvSpPr>
        <p:spPr>
          <a:xfrm>
            <a:off x="255181" y="6379535"/>
            <a:ext cx="4383508" cy="369332"/>
          </a:xfrm>
          <a:prstGeom prst="rect">
            <a:avLst/>
          </a:prstGeom>
          <a:noFill/>
        </p:spPr>
        <p:txBody>
          <a:bodyPr wrap="none" rtlCol="0">
            <a:spAutoFit/>
          </a:bodyPr>
          <a:lstStyle/>
          <a:p>
            <a:r>
              <a:rPr lang="en-US" dirty="0">
                <a:hlinkClick r:id="rId4"/>
              </a:rPr>
              <a:t>Wayback Machine: </a:t>
            </a:r>
            <a:r>
              <a:rPr lang="en-US" dirty="0" err="1">
                <a:hlinkClick r:id="rId4"/>
              </a:rPr>
              <a:t>collab.net</a:t>
            </a:r>
            <a:r>
              <a:rPr lang="en-US" dirty="0">
                <a:hlinkClick r:id="rId4"/>
              </a:rPr>
              <a:t> (Oct. 16, 2000)</a:t>
            </a:r>
            <a:endParaRPr lang="en-US" dirty="0"/>
          </a:p>
        </p:txBody>
      </p:sp>
    </p:spTree>
    <p:extLst>
      <p:ext uri="{BB962C8B-B14F-4D97-AF65-F5344CB8AC3E}">
        <p14:creationId xmlns:p14="http://schemas.microsoft.com/office/powerpoint/2010/main" val="3341305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system that records changes to a file or set of files over time so that you can recall specific versions later.</a:t>
            </a:r>
          </a:p>
          <a:p>
            <a:pPr algn="ctr"/>
            <a:endParaRPr lang="en-US" dirty="0"/>
          </a:p>
          <a:p>
            <a:r>
              <a:rPr lang="en-US" dirty="0"/>
              <a:t>- https://git-</a:t>
            </a:r>
            <a:r>
              <a:rPr lang="en-US" dirty="0" err="1"/>
              <a:t>scm.com</a:t>
            </a:r>
            <a:r>
              <a:rPr lang="en-US" dirty="0"/>
              <a:t>/book/</a:t>
            </a:r>
            <a:r>
              <a:rPr lang="en-US" dirty="0" err="1"/>
              <a:t>en</a:t>
            </a:r>
            <a:r>
              <a:rPr lang="en-US" dirty="0"/>
              <a:t>/v2/Getting-Started-About-Version-Control</a:t>
            </a:r>
          </a:p>
        </p:txBody>
      </p:sp>
    </p:spTree>
    <p:extLst>
      <p:ext uri="{BB962C8B-B14F-4D97-AF65-F5344CB8AC3E}">
        <p14:creationId xmlns:p14="http://schemas.microsoft.com/office/powerpoint/2010/main" val="32542397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227680" y="2590698"/>
            <a:ext cx="3651467" cy="1676603"/>
          </a:xfrm>
        </p:spPr>
        <p:txBody>
          <a:bodyPr>
            <a:normAutofit/>
          </a:bodyPr>
          <a:lstStyle/>
          <a:p>
            <a:r>
              <a:rPr lang="en-US" sz="4800" dirty="0"/>
              <a:t>Karl Fogel</a:t>
            </a:r>
          </a:p>
        </p:txBody>
      </p:sp>
      <p:pic>
        <p:nvPicPr>
          <p:cNvPr id="8" name="Content Placeholder 7" descr="A person posing for the camera&#10;&#10;Description automatically generated">
            <a:extLst>
              <a:ext uri="{FF2B5EF4-FFF2-40B4-BE49-F238E27FC236}">
                <a16:creationId xmlns:a16="http://schemas.microsoft.com/office/drawing/2014/main" id="{ECFFCE5D-A6FC-674C-BA48-5A353D86B681}"/>
              </a:ext>
            </a:extLst>
          </p:cNvPr>
          <p:cNvPicPr>
            <a:picLocks noChangeAspect="1"/>
          </p:cNvPicPr>
          <p:nvPr/>
        </p:nvPicPr>
        <p:blipFill rotWithShape="1">
          <a:blip r:embed="rId3"/>
          <a:srcRect r="-2" b="27814"/>
          <a:stretch/>
        </p:blipFill>
        <p:spPr>
          <a:xfrm>
            <a:off x="4639056" y="10"/>
            <a:ext cx="7552944" cy="6857990"/>
          </a:xfrm>
          <a:prstGeom prst="rect">
            <a:avLst/>
          </a:prstGeom>
          <a:effectLst/>
        </p:spPr>
      </p:pic>
      <p:sp>
        <p:nvSpPr>
          <p:cNvPr id="20" name="Content Placeholder 19">
            <a:extLst>
              <a:ext uri="{FF2B5EF4-FFF2-40B4-BE49-F238E27FC236}">
                <a16:creationId xmlns:a16="http://schemas.microsoft.com/office/drawing/2014/main" id="{F33C1288-F886-455A-9F73-B6CE62E2C6B4}"/>
              </a:ext>
            </a:extLst>
          </p:cNvPr>
          <p:cNvSpPr>
            <a:spLocks noGrp="1"/>
          </p:cNvSpPr>
          <p:nvPr>
            <p:ph idx="1"/>
          </p:nvPr>
        </p:nvSpPr>
        <p:spPr>
          <a:xfrm>
            <a:off x="227680" y="3919971"/>
            <a:ext cx="4242046" cy="347330"/>
          </a:xfrm>
        </p:spPr>
        <p:txBody>
          <a:bodyPr>
            <a:normAutofit/>
          </a:bodyPr>
          <a:lstStyle/>
          <a:p>
            <a:pPr marL="0" indent="0">
              <a:buNone/>
            </a:pPr>
            <a:r>
              <a:rPr lang="en-US" sz="1800" dirty="0">
                <a:hlinkClick r:id="rId4"/>
              </a:rPr>
              <a:t>https://www.red-bean.com/kfogel/photos/</a:t>
            </a:r>
            <a:endParaRPr lang="en-US" sz="1800" dirty="0"/>
          </a:p>
        </p:txBody>
      </p:sp>
    </p:spTree>
    <p:extLst>
      <p:ext uri="{BB962C8B-B14F-4D97-AF65-F5344CB8AC3E}">
        <p14:creationId xmlns:p14="http://schemas.microsoft.com/office/powerpoint/2010/main" val="34996209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096000"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6"/>
            <a:ext cx="4635571" cy="474921"/>
          </a:xfrm>
          <a:prstGeom prst="rect">
            <a:avLst/>
          </a:prstGeom>
        </p:spPr>
        <p:txBody>
          <a:bodyPr vert="horz" lIns="91440" tIns="45720" rIns="91440" bIns="45720" rtlCol="0">
            <a:normAutofit lnSpcReduction="10000"/>
          </a:bodyPr>
          <a:lstStyle/>
          <a:p>
            <a:pPr>
              <a:lnSpc>
                <a:spcPct val="90000"/>
              </a:lnSpc>
              <a:spcAft>
                <a:spcPts val="600"/>
              </a:spcAft>
            </a:pPr>
            <a:r>
              <a:rPr lang="en-US" sz="2400" dirty="0">
                <a:hlinkClick r:id="rId3"/>
              </a:rPr>
              <a:t>http://blog.astithas.com/2008/06/</a:t>
            </a:r>
            <a:endParaRPr lang="en-US" sz="2400" dirty="0"/>
          </a:p>
          <a:p>
            <a:pPr indent="-228600">
              <a:lnSpc>
                <a:spcPct val="90000"/>
              </a:lnSpc>
              <a:spcAft>
                <a:spcPts val="600"/>
              </a:spcAft>
              <a:buFont typeface="Arial" panose="020B0604020202020204" pitchFamily="34" charset="0"/>
              <a:buChar char="•"/>
            </a:pPr>
            <a:endParaRPr lang="en-US" sz="2400" dirty="0"/>
          </a:p>
        </p:txBody>
      </p:sp>
      <p:pic>
        <p:nvPicPr>
          <p:cNvPr id="6" name="Content Placeholder 5" descr="A person standing in front of a building&#10;&#10;Description automatically generated">
            <a:extLst>
              <a:ext uri="{FF2B5EF4-FFF2-40B4-BE49-F238E27FC236}">
                <a16:creationId xmlns:a16="http://schemas.microsoft.com/office/drawing/2014/main" id="{DDF202E6-0A7B-2542-A0C3-85FFA0C4764F}"/>
              </a:ext>
            </a:extLst>
          </p:cNvPr>
          <p:cNvPicPr>
            <a:picLocks noGrp="1" noChangeAspect="1"/>
          </p:cNvPicPr>
          <p:nvPr>
            <p:ph idx="1"/>
          </p:nvPr>
        </p:nvPicPr>
        <p:blipFill rotWithShape="1">
          <a:blip r:embed="rId4"/>
          <a:srcRect l="1104" r="8772"/>
          <a:stretch/>
        </p:blipFill>
        <p:spPr>
          <a:xfrm>
            <a:off x="20" y="10"/>
            <a:ext cx="4635571" cy="6857990"/>
          </a:xfrm>
          <a:prstGeom prst="rect">
            <a:avLst/>
          </a:prstGeom>
          <a:effectLst/>
        </p:spPr>
      </p:pic>
    </p:spTree>
    <p:extLst>
      <p:ext uri="{BB962C8B-B14F-4D97-AF65-F5344CB8AC3E}">
        <p14:creationId xmlns:p14="http://schemas.microsoft.com/office/powerpoint/2010/main" val="6540012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9"/>
            <a:ext cx="4103822" cy="655674"/>
          </a:xfrm>
          <a:prstGeom prst="rect">
            <a:avLst/>
          </a:prstGeom>
        </p:spPr>
        <p:txBody>
          <a:bodyPr vert="horz" lIns="91440" tIns="45720" rIns="91440" bIns="45720" rtlCol="0">
            <a:normAutofit/>
          </a:bodyPr>
          <a:lstStyle/>
          <a:p>
            <a:pPr>
              <a:lnSpc>
                <a:spcPct val="90000"/>
              </a:lnSpc>
              <a:spcAft>
                <a:spcPts val="600"/>
              </a:spcAft>
            </a:pPr>
            <a:r>
              <a:rPr lang="en-US" dirty="0">
                <a:hlinkClick r:id="rId3"/>
              </a:rPr>
              <a:t>https://www.red-bean.com/sussman/</a:t>
            </a:r>
            <a:endParaRPr lang="en-US" dirty="0"/>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4"/>
          <a:srcRect t="7226" r="-2" b="1974"/>
          <a:stretch/>
        </p:blipFill>
        <p:spPr>
          <a:xfrm>
            <a:off x="4639056" y="10"/>
            <a:ext cx="7552944" cy="6857990"/>
          </a:xfrm>
          <a:prstGeom prst="rect">
            <a:avLst/>
          </a:prstGeom>
          <a:effectLst/>
        </p:spPr>
      </p:pic>
    </p:spTree>
    <p:extLst>
      <p:ext uri="{BB962C8B-B14F-4D97-AF65-F5344CB8AC3E}">
        <p14:creationId xmlns:p14="http://schemas.microsoft.com/office/powerpoint/2010/main" val="38620712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DDA5440-B6AE-8E4C-8E96-409682697C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643468" y="1253331"/>
            <a:ext cx="8905063" cy="4351338"/>
          </a:xfrm>
        </p:spPr>
      </p:pic>
    </p:spTree>
    <p:extLst>
      <p:ext uri="{BB962C8B-B14F-4D97-AF65-F5344CB8AC3E}">
        <p14:creationId xmlns:p14="http://schemas.microsoft.com/office/powerpoint/2010/main" val="20224754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75DE0-CF8E-D341-A358-41313BF3C764}"/>
              </a:ext>
            </a:extLst>
          </p:cNvPr>
          <p:cNvSpPr>
            <a:spLocks noGrp="1"/>
          </p:cNvSpPr>
          <p:nvPr>
            <p:ph type="title"/>
          </p:nvPr>
        </p:nvSpPr>
        <p:spPr/>
        <p:txBody>
          <a:bodyPr/>
          <a:lstStyle/>
          <a:p>
            <a:r>
              <a:rPr lang="en-US"/>
              <a:t>Advantages over CVS</a:t>
            </a:r>
            <a:endParaRPr lang="en-US" dirty="0"/>
          </a:p>
        </p:txBody>
      </p:sp>
      <p:sp>
        <p:nvSpPr>
          <p:cNvPr id="3" name="Content Placeholder 2">
            <a:extLst>
              <a:ext uri="{FF2B5EF4-FFF2-40B4-BE49-F238E27FC236}">
                <a16:creationId xmlns:a16="http://schemas.microsoft.com/office/drawing/2014/main" id="{219FC480-7D07-6047-A599-5F74E1504B96}"/>
              </a:ext>
            </a:extLst>
          </p:cNvPr>
          <p:cNvSpPr>
            <a:spLocks noGrp="1"/>
          </p:cNvSpPr>
          <p:nvPr>
            <p:ph idx="1"/>
          </p:nvPr>
        </p:nvSpPr>
        <p:spPr/>
        <p:txBody>
          <a:bodyPr/>
          <a:lstStyle/>
          <a:p>
            <a:r>
              <a:rPr lang="en-US" dirty="0"/>
              <a:t>Atomic commits</a:t>
            </a:r>
          </a:p>
          <a:p>
            <a:r>
              <a:rPr lang="en-US" dirty="0"/>
              <a:t>Directories, renames, and moves</a:t>
            </a:r>
          </a:p>
          <a:p>
            <a:r>
              <a:rPr lang="en-US" dirty="0"/>
              <a:t>Local operations</a:t>
            </a:r>
          </a:p>
          <a:p>
            <a:r>
              <a:rPr lang="en-US" dirty="0"/>
              <a:t>Branches and tags</a:t>
            </a:r>
          </a:p>
          <a:p>
            <a:r>
              <a:rPr lang="en-US" dirty="0"/>
              <a:t>Metadata</a:t>
            </a:r>
          </a:p>
          <a:p>
            <a:r>
              <a:rPr lang="en-US" dirty="0"/>
              <a:t>Binary files</a:t>
            </a:r>
          </a:p>
        </p:txBody>
      </p:sp>
    </p:spTree>
    <p:extLst>
      <p:ext uri="{BB962C8B-B14F-4D97-AF65-F5344CB8AC3E}">
        <p14:creationId xmlns:p14="http://schemas.microsoft.com/office/powerpoint/2010/main" val="18689558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1907-4842-1C41-9C1B-AC5CF66FEC29}"/>
              </a:ext>
            </a:extLst>
          </p:cNvPr>
          <p:cNvSpPr>
            <a:spLocks noGrp="1"/>
          </p:cNvSpPr>
          <p:nvPr>
            <p:ph type="title"/>
          </p:nvPr>
        </p:nvSpPr>
        <p:spPr/>
        <p:txBody>
          <a:bodyPr/>
          <a:lstStyle/>
          <a:p>
            <a:r>
              <a:rPr lang="en-US" dirty="0"/>
              <a:t>Adoption</a:t>
            </a:r>
          </a:p>
        </p:txBody>
      </p:sp>
      <p:pic>
        <p:nvPicPr>
          <p:cNvPr id="5" name="Content Placeholder 4" descr="A close up of a map&#10;&#10;Description automatically generated">
            <a:extLst>
              <a:ext uri="{FF2B5EF4-FFF2-40B4-BE49-F238E27FC236}">
                <a16:creationId xmlns:a16="http://schemas.microsoft.com/office/drawing/2014/main" id="{B479A42C-C4C2-9C40-80AC-1E987FB84F5B}"/>
              </a:ext>
            </a:extLst>
          </p:cNvPr>
          <p:cNvPicPr>
            <a:picLocks noGrp="1" noChangeAspect="1"/>
          </p:cNvPicPr>
          <p:nvPr>
            <p:ph idx="1"/>
          </p:nvPr>
        </p:nvPicPr>
        <p:blipFill>
          <a:blip r:embed="rId3"/>
          <a:stretch>
            <a:fillRect/>
          </a:stretch>
        </p:blipFill>
        <p:spPr>
          <a:xfrm>
            <a:off x="838200" y="2728637"/>
            <a:ext cx="10515600" cy="2545314"/>
          </a:xfrm>
        </p:spPr>
      </p:pic>
    </p:spTree>
    <p:extLst>
      <p:ext uri="{BB962C8B-B14F-4D97-AF65-F5344CB8AC3E}">
        <p14:creationId xmlns:p14="http://schemas.microsoft.com/office/powerpoint/2010/main" val="8178391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96CCA0-9530-6E45-8D9F-3C537792FEA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31501" y="2702368"/>
            <a:ext cx="9528997" cy="1453264"/>
          </a:xfrm>
        </p:spPr>
      </p:pic>
      <p:pic>
        <p:nvPicPr>
          <p:cNvPr id="3" name="Graphic 2">
            <a:extLst>
              <a:ext uri="{FF2B5EF4-FFF2-40B4-BE49-F238E27FC236}">
                <a16:creationId xmlns:a16="http://schemas.microsoft.com/office/drawing/2014/main" id="{9EF1686C-8B9D-9749-A14B-0D6B512512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39628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227680" y="2590698"/>
            <a:ext cx="3651467" cy="1676603"/>
          </a:xfrm>
        </p:spPr>
        <p:txBody>
          <a:bodyPr>
            <a:normAutofit/>
          </a:bodyPr>
          <a:lstStyle/>
          <a:p>
            <a:r>
              <a:rPr lang="en-US" sz="4800" dirty="0"/>
              <a:t>Karl Fogel</a:t>
            </a:r>
          </a:p>
        </p:txBody>
      </p:sp>
      <p:pic>
        <p:nvPicPr>
          <p:cNvPr id="8" name="Content Placeholder 7">
            <a:extLst>
              <a:ext uri="{FF2B5EF4-FFF2-40B4-BE49-F238E27FC236}">
                <a16:creationId xmlns:a16="http://schemas.microsoft.com/office/drawing/2014/main" id="{ECFFCE5D-A6FC-674C-BA48-5A353D86B681}"/>
              </a:ext>
            </a:extLst>
          </p:cNvPr>
          <p:cNvPicPr>
            <a:picLocks noChangeAspect="1"/>
          </p:cNvPicPr>
          <p:nvPr/>
        </p:nvPicPr>
        <p:blipFill>
          <a:blip r:embed="rId3"/>
          <a:srcRect/>
          <a:stretch/>
        </p:blipFill>
        <p:spPr>
          <a:xfrm>
            <a:off x="7086797" y="0"/>
            <a:ext cx="5105203" cy="6857990"/>
          </a:xfrm>
          <a:prstGeom prst="rect">
            <a:avLst/>
          </a:prstGeom>
          <a:effectLst/>
        </p:spPr>
      </p:pic>
      <p:sp>
        <p:nvSpPr>
          <p:cNvPr id="20" name="Content Placeholder 19">
            <a:extLst>
              <a:ext uri="{FF2B5EF4-FFF2-40B4-BE49-F238E27FC236}">
                <a16:creationId xmlns:a16="http://schemas.microsoft.com/office/drawing/2014/main" id="{F33C1288-F886-455A-9F73-B6CE62E2C6B4}"/>
              </a:ext>
            </a:extLst>
          </p:cNvPr>
          <p:cNvSpPr>
            <a:spLocks noGrp="1"/>
          </p:cNvSpPr>
          <p:nvPr>
            <p:ph idx="1"/>
          </p:nvPr>
        </p:nvSpPr>
        <p:spPr>
          <a:xfrm>
            <a:off x="227680" y="3919970"/>
            <a:ext cx="4242046" cy="1002903"/>
          </a:xfrm>
        </p:spPr>
        <p:txBody>
          <a:bodyPr>
            <a:normAutofit/>
          </a:bodyPr>
          <a:lstStyle/>
          <a:p>
            <a:pPr marL="0" indent="0">
              <a:buNone/>
            </a:pPr>
            <a:r>
              <a:rPr lang="en-US" sz="1800" dirty="0">
                <a:hlinkClick r:id="rId4"/>
              </a:rPr>
              <a:t>https://questioncopyright.org/</a:t>
            </a:r>
            <a:endParaRPr lang="en-US" sz="1800" dirty="0"/>
          </a:p>
          <a:p>
            <a:pPr marL="0" indent="0">
              <a:buNone/>
            </a:pPr>
            <a:r>
              <a:rPr lang="en-US" sz="1800" dirty="0">
                <a:hlinkClick r:id="rId5"/>
              </a:rPr>
              <a:t>https://opentechstrategies.com/</a:t>
            </a:r>
            <a:endParaRPr lang="en-US" sz="1800" dirty="0"/>
          </a:p>
        </p:txBody>
      </p:sp>
    </p:spTree>
    <p:extLst>
      <p:ext uri="{BB962C8B-B14F-4D97-AF65-F5344CB8AC3E}">
        <p14:creationId xmlns:p14="http://schemas.microsoft.com/office/powerpoint/2010/main" val="353928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096000"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5"/>
            <a:ext cx="4635571" cy="1643429"/>
          </a:xfrm>
          <a:prstGeom prst="rect">
            <a:avLst/>
          </a:prstGeom>
        </p:spPr>
        <p:txBody>
          <a:bodyPr vert="horz" lIns="91440" tIns="45720" rIns="91440" bIns="45720" rtlCol="0">
            <a:normAutofit/>
          </a:bodyPr>
          <a:lstStyle/>
          <a:p>
            <a:pPr>
              <a:lnSpc>
                <a:spcPct val="90000"/>
              </a:lnSpc>
              <a:spcAft>
                <a:spcPts val="600"/>
              </a:spcAft>
            </a:pPr>
            <a:r>
              <a:rPr lang="en-US" sz="2400" dirty="0"/>
              <a:t>Mozilla</a:t>
            </a:r>
          </a:p>
          <a:p>
            <a:pPr>
              <a:lnSpc>
                <a:spcPct val="90000"/>
              </a:lnSpc>
              <a:spcAft>
                <a:spcPts val="600"/>
              </a:spcAft>
            </a:pPr>
            <a:r>
              <a:rPr lang="en-US" sz="2400" dirty="0"/>
              <a:t>GNU Emacs</a:t>
            </a:r>
          </a:p>
          <a:p>
            <a:pPr>
              <a:lnSpc>
                <a:spcPct val="90000"/>
              </a:lnSpc>
              <a:spcAft>
                <a:spcPts val="600"/>
              </a:spcAft>
            </a:pPr>
            <a:r>
              <a:rPr lang="en-US" sz="2400" dirty="0"/>
              <a:t>GNU Guile</a:t>
            </a:r>
          </a:p>
          <a:p>
            <a:pPr>
              <a:lnSpc>
                <a:spcPct val="90000"/>
              </a:lnSpc>
              <a:spcAft>
                <a:spcPts val="600"/>
              </a:spcAft>
            </a:pPr>
            <a:r>
              <a:rPr lang="en-US" sz="2400" dirty="0"/>
              <a:t>GDB</a:t>
            </a:r>
          </a:p>
        </p:txBody>
      </p:sp>
      <p:pic>
        <p:nvPicPr>
          <p:cNvPr id="6" name="Content Placeholder 5">
            <a:extLst>
              <a:ext uri="{FF2B5EF4-FFF2-40B4-BE49-F238E27FC236}">
                <a16:creationId xmlns:a16="http://schemas.microsoft.com/office/drawing/2014/main" id="{DDF202E6-0A7B-2542-A0C3-85FFA0C4764F}"/>
              </a:ext>
            </a:extLst>
          </p:cNvPr>
          <p:cNvPicPr>
            <a:picLocks noGrp="1" noChangeAspect="1"/>
          </p:cNvPicPr>
          <p:nvPr>
            <p:ph idx="1"/>
          </p:nvPr>
        </p:nvPicPr>
        <p:blipFill>
          <a:blip r:embed="rId3"/>
          <a:srcRect/>
          <a:stretch/>
        </p:blipFill>
        <p:spPr>
          <a:xfrm>
            <a:off x="-1" y="0"/>
            <a:ext cx="5263117" cy="6905210"/>
          </a:xfrm>
          <a:prstGeom prst="rect">
            <a:avLst/>
          </a:prstGeom>
          <a:effectLst/>
        </p:spPr>
      </p:pic>
    </p:spTree>
    <p:extLst>
      <p:ext uri="{BB962C8B-B14F-4D97-AF65-F5344CB8AC3E}">
        <p14:creationId xmlns:p14="http://schemas.microsoft.com/office/powerpoint/2010/main" val="33885196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8"/>
            <a:ext cx="4103822" cy="1088065"/>
          </a:xfrm>
          <a:prstGeom prst="rect">
            <a:avLst/>
          </a:prstGeom>
        </p:spPr>
        <p:txBody>
          <a:bodyPr vert="horz" lIns="91440" tIns="45720" rIns="91440" bIns="45720" rtlCol="0">
            <a:normAutofit/>
          </a:bodyPr>
          <a:lstStyle/>
          <a:p>
            <a:pPr>
              <a:lnSpc>
                <a:spcPct val="90000"/>
              </a:lnSpc>
              <a:spcAft>
                <a:spcPts val="600"/>
              </a:spcAft>
            </a:pPr>
            <a:r>
              <a:rPr lang="en-US" dirty="0"/>
              <a:t>Subversion on Google </a:t>
            </a:r>
            <a:r>
              <a:rPr lang="en-US" dirty="0" err="1"/>
              <a:t>BigTable</a:t>
            </a:r>
            <a:endParaRPr lang="en-US" dirty="0"/>
          </a:p>
          <a:p>
            <a:pPr>
              <a:lnSpc>
                <a:spcPct val="90000"/>
              </a:lnSpc>
              <a:spcAft>
                <a:spcPts val="600"/>
              </a:spcAft>
            </a:pPr>
            <a:r>
              <a:rPr lang="en-US" dirty="0"/>
              <a:t>Google Code</a:t>
            </a:r>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3"/>
          <a:srcRect t="7226" r="-2" b="1974"/>
          <a:stretch/>
        </p:blipFill>
        <p:spPr>
          <a:xfrm>
            <a:off x="4639056" y="10"/>
            <a:ext cx="7552944" cy="6857990"/>
          </a:xfrm>
          <a:prstGeom prst="rect">
            <a:avLst/>
          </a:prstGeom>
          <a:effectLst/>
        </p:spPr>
      </p:pic>
    </p:spTree>
    <p:extLst>
      <p:ext uri="{BB962C8B-B14F-4D97-AF65-F5344CB8AC3E}">
        <p14:creationId xmlns:p14="http://schemas.microsoft.com/office/powerpoint/2010/main" val="3017476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2B4C-CF86-6C4B-837A-DEA1C52D6AF9}"/>
              </a:ext>
            </a:extLst>
          </p:cNvPr>
          <p:cNvSpPr>
            <a:spLocks noGrp="1"/>
          </p:cNvSpPr>
          <p:nvPr>
            <p:ph type="title"/>
          </p:nvPr>
        </p:nvSpPr>
        <p:spPr/>
        <p:txBody>
          <a:bodyPr/>
          <a:lstStyle/>
          <a:p>
            <a:r>
              <a:rPr lang="en-US" dirty="0"/>
              <a:t>Out of Scope</a:t>
            </a:r>
          </a:p>
        </p:txBody>
      </p:sp>
      <p:sp>
        <p:nvSpPr>
          <p:cNvPr id="3" name="Content Placeholder 2">
            <a:extLst>
              <a:ext uri="{FF2B5EF4-FFF2-40B4-BE49-F238E27FC236}">
                <a16:creationId xmlns:a16="http://schemas.microsoft.com/office/drawing/2014/main" id="{3C315EFA-4AD2-DF42-AFA3-455810D7DEA2}"/>
              </a:ext>
            </a:extLst>
          </p:cNvPr>
          <p:cNvSpPr>
            <a:spLocks noGrp="1"/>
          </p:cNvSpPr>
          <p:nvPr>
            <p:ph idx="1"/>
          </p:nvPr>
        </p:nvSpPr>
        <p:spPr/>
        <p:txBody>
          <a:bodyPr/>
          <a:lstStyle/>
          <a:p>
            <a:r>
              <a:rPr lang="en-US" dirty="0"/>
              <a:t>Hosting services (</a:t>
            </a:r>
            <a:r>
              <a:rPr lang="en-US" dirty="0" err="1"/>
              <a:t>SourceForge</a:t>
            </a:r>
            <a:r>
              <a:rPr lang="en-US" dirty="0"/>
              <a:t>, GitHub, Bitbucket, etc.)</a:t>
            </a:r>
          </a:p>
          <a:p>
            <a:r>
              <a:rPr lang="en-US" dirty="0"/>
              <a:t>Integrated version control</a:t>
            </a:r>
          </a:p>
          <a:p>
            <a:r>
              <a:rPr lang="en-US" dirty="0"/>
              <a:t>Wikis</a:t>
            </a:r>
          </a:p>
          <a:p>
            <a:r>
              <a:rPr lang="en-US" dirty="0"/>
              <a:t>Most commercial systems</a:t>
            </a:r>
          </a:p>
        </p:txBody>
      </p:sp>
    </p:spTree>
    <p:extLst>
      <p:ext uri="{BB962C8B-B14F-4D97-AF65-F5344CB8AC3E}">
        <p14:creationId xmlns:p14="http://schemas.microsoft.com/office/powerpoint/2010/main" val="10910929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1504103253"/>
              </p:ext>
            </p:extLst>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a:t>
                      </a:r>
                      <a:r>
                        <a:rPr lang="en-US" dirty="0" err="1"/>
                        <a:t>Darcs</a:t>
                      </a:r>
                      <a:r>
                        <a:rPr lang="en-US" dirty="0"/>
                        <a:t>, 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19335587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E309C7AC-6A16-744A-8467-876AC7EA948A}"/>
              </a:ext>
            </a:extLst>
          </p:cNvPr>
          <p:cNvPicPr>
            <a:picLocks noGrp="1" noChangeAspect="1"/>
          </p:cNvPicPr>
          <p:nvPr>
            <p:ph idx="1"/>
          </p:nvPr>
        </p:nvPicPr>
        <p:blipFill>
          <a:blip r:embed="rId3"/>
          <a:stretch>
            <a:fillRect/>
          </a:stretch>
        </p:blipFill>
        <p:spPr>
          <a:xfrm>
            <a:off x="3464969" y="408422"/>
            <a:ext cx="5262062" cy="6041155"/>
          </a:xfrm>
        </p:spPr>
      </p:pic>
    </p:spTree>
    <p:extLst>
      <p:ext uri="{BB962C8B-B14F-4D97-AF65-F5344CB8AC3E}">
        <p14:creationId xmlns:p14="http://schemas.microsoft.com/office/powerpoint/2010/main" val="9805356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FB53A-64E6-8D45-8665-75DC7E467CF1}"/>
              </a:ext>
            </a:extLst>
          </p:cNvPr>
          <p:cNvSpPr>
            <a:spLocks noGrp="1"/>
          </p:cNvSpPr>
          <p:nvPr>
            <p:ph type="title"/>
          </p:nvPr>
        </p:nvSpPr>
        <p:spPr>
          <a:xfrm>
            <a:off x="4965428" y="3070986"/>
            <a:ext cx="6586491" cy="716028"/>
          </a:xfrm>
        </p:spPr>
        <p:txBody>
          <a:bodyPr>
            <a:normAutofit fontScale="90000"/>
          </a:bodyPr>
          <a:lstStyle/>
          <a:p>
            <a:r>
              <a:rPr lang="en-US" sz="5400" dirty="0"/>
              <a:t>Larry </a:t>
            </a:r>
            <a:r>
              <a:rPr lang="en-US" sz="5400" dirty="0" err="1"/>
              <a:t>McVoy</a:t>
            </a:r>
            <a:endParaRPr lang="en-US" sz="5400" dirty="0"/>
          </a:p>
        </p:txBody>
      </p:sp>
      <p:sp>
        <p:nvSpPr>
          <p:cNvPr id="9" name="Content Placeholder 8">
            <a:extLst>
              <a:ext uri="{FF2B5EF4-FFF2-40B4-BE49-F238E27FC236}">
                <a16:creationId xmlns:a16="http://schemas.microsoft.com/office/drawing/2014/main" id="{DFBD6511-6549-4C1C-863F-33CAE8E0240E}"/>
              </a:ext>
            </a:extLst>
          </p:cNvPr>
          <p:cNvSpPr>
            <a:spLocks noGrp="1"/>
          </p:cNvSpPr>
          <p:nvPr>
            <p:ph idx="1"/>
          </p:nvPr>
        </p:nvSpPr>
        <p:spPr>
          <a:xfrm>
            <a:off x="4965428" y="5872716"/>
            <a:ext cx="4922851" cy="825795"/>
          </a:xfrm>
        </p:spPr>
        <p:txBody>
          <a:bodyPr>
            <a:normAutofit/>
          </a:bodyPr>
          <a:lstStyle/>
          <a:p>
            <a:pPr marL="0" indent="0">
              <a:buNone/>
            </a:pPr>
            <a:r>
              <a:rPr lang="en-US" sz="2400" dirty="0">
                <a:hlinkClick r:id="rId3"/>
              </a:rPr>
              <a:t>https://commons.wikimedia.org/wiki/File:Larry_McVoy.jpg</a:t>
            </a:r>
            <a:endParaRPr lang="en-US" sz="2400" dirty="0"/>
          </a:p>
        </p:txBody>
      </p:sp>
      <p:pic>
        <p:nvPicPr>
          <p:cNvPr id="5" name="Content Placeholder 4" descr="A person looking at the camera&#10;&#10;Description automatically generated">
            <a:extLst>
              <a:ext uri="{FF2B5EF4-FFF2-40B4-BE49-F238E27FC236}">
                <a16:creationId xmlns:a16="http://schemas.microsoft.com/office/drawing/2014/main" id="{380D3D5E-1AA9-7540-AC4D-A48F1618E921}"/>
              </a:ext>
            </a:extLst>
          </p:cNvPr>
          <p:cNvPicPr>
            <a:picLocks noChangeAspect="1"/>
          </p:cNvPicPr>
          <p:nvPr/>
        </p:nvPicPr>
        <p:blipFill rotWithShape="1">
          <a:blip r:embed="rId4"/>
          <a:srcRect r="1" b="11235"/>
          <a:stretch/>
        </p:blipFill>
        <p:spPr>
          <a:xfrm>
            <a:off x="20" y="10"/>
            <a:ext cx="4635571" cy="6857990"/>
          </a:xfrm>
          <a:prstGeom prst="rect">
            <a:avLst/>
          </a:prstGeom>
          <a:effectLst/>
        </p:spPr>
      </p:pic>
    </p:spTree>
    <p:extLst>
      <p:ext uri="{BB962C8B-B14F-4D97-AF65-F5344CB8AC3E}">
        <p14:creationId xmlns:p14="http://schemas.microsoft.com/office/powerpoint/2010/main" val="3964272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719889-FF8B-BF4C-96E0-7229C24191E1}"/>
              </a:ext>
            </a:extLst>
          </p:cNvPr>
          <p:cNvSpPr>
            <a:spLocks noGrp="1"/>
          </p:cNvSpPr>
          <p:nvPr>
            <p:ph type="title"/>
          </p:nvPr>
        </p:nvSpPr>
        <p:spPr>
          <a:xfrm>
            <a:off x="651307" y="640081"/>
            <a:ext cx="3377183" cy="3681976"/>
          </a:xfrm>
          <a:noFill/>
        </p:spPr>
        <p:txBody>
          <a:bodyPr vert="horz" lIns="91440" tIns="45720" rIns="91440" bIns="45720" rtlCol="0" anchor="b">
            <a:normAutofit/>
          </a:bodyPr>
          <a:lstStyle/>
          <a:p>
            <a:r>
              <a:rPr lang="en-US" dirty="0"/>
              <a:t>Linus Doesn’t Scale</a:t>
            </a:r>
          </a:p>
        </p:txBody>
      </p:sp>
      <p:pic>
        <p:nvPicPr>
          <p:cNvPr id="8" name="Content Placeholder 7" descr="A person smiling for the camera&#10;&#10;Description automatically generated">
            <a:extLst>
              <a:ext uri="{FF2B5EF4-FFF2-40B4-BE49-F238E27FC236}">
                <a16:creationId xmlns:a16="http://schemas.microsoft.com/office/drawing/2014/main" id="{5D736418-7E6B-1049-9797-89027CC9D749}"/>
              </a:ext>
            </a:extLst>
          </p:cNvPr>
          <p:cNvPicPr>
            <a:picLocks noChangeAspect="1"/>
          </p:cNvPicPr>
          <p:nvPr/>
        </p:nvPicPr>
        <p:blipFill rotWithShape="1">
          <a:blip r:embed="rId3"/>
          <a:srcRect t="178" b="33177"/>
          <a:stretch/>
        </p:blipFill>
        <p:spPr>
          <a:xfrm>
            <a:off x="4654297" y="10"/>
            <a:ext cx="7537704" cy="6857990"/>
          </a:xfrm>
          <a:prstGeom prst="rect">
            <a:avLst/>
          </a:prstGeom>
        </p:spPr>
      </p:pic>
      <p:sp>
        <p:nvSpPr>
          <p:cNvPr id="9" name="TextBox 8">
            <a:extLst>
              <a:ext uri="{FF2B5EF4-FFF2-40B4-BE49-F238E27FC236}">
                <a16:creationId xmlns:a16="http://schemas.microsoft.com/office/drawing/2014/main" id="{DA14C846-2E2E-4247-A52D-45D475828C95}"/>
              </a:ext>
            </a:extLst>
          </p:cNvPr>
          <p:cNvSpPr txBox="1"/>
          <p:nvPr/>
        </p:nvSpPr>
        <p:spPr>
          <a:xfrm>
            <a:off x="316235" y="6422065"/>
            <a:ext cx="4047326" cy="276999"/>
          </a:xfrm>
          <a:prstGeom prst="rect">
            <a:avLst/>
          </a:prstGeom>
          <a:noFill/>
        </p:spPr>
        <p:txBody>
          <a:bodyPr wrap="none" rtlCol="0">
            <a:spAutoFit/>
          </a:bodyPr>
          <a:lstStyle/>
          <a:p>
            <a:r>
              <a:rPr lang="en-US" sz="1200" dirty="0">
                <a:hlinkClick r:id="rId4"/>
              </a:rPr>
              <a:t>https://commons.wikimedia.org/wiki/File:Linus_Torvalds.jpeg</a:t>
            </a:r>
            <a:endParaRPr lang="en-US" sz="1200" dirty="0"/>
          </a:p>
        </p:txBody>
      </p:sp>
    </p:spTree>
    <p:extLst>
      <p:ext uri="{BB962C8B-B14F-4D97-AF65-F5344CB8AC3E}">
        <p14:creationId xmlns:p14="http://schemas.microsoft.com/office/powerpoint/2010/main" val="32873955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drawing&#10;&#10;Description automatically generated">
            <a:extLst>
              <a:ext uri="{FF2B5EF4-FFF2-40B4-BE49-F238E27FC236}">
                <a16:creationId xmlns:a16="http://schemas.microsoft.com/office/drawing/2014/main" id="{EB4BE0FD-FE58-B243-A262-C47CB1215463}"/>
              </a:ext>
            </a:extLst>
          </p:cNvPr>
          <p:cNvPicPr>
            <a:picLocks noGrp="1" noChangeAspect="1"/>
          </p:cNvPicPr>
          <p:nvPr>
            <p:ph idx="1"/>
          </p:nvPr>
        </p:nvPicPr>
        <p:blipFill>
          <a:blip r:embed="rId3"/>
          <a:stretch>
            <a:fillRect/>
          </a:stretch>
        </p:blipFill>
        <p:spPr>
          <a:xfrm>
            <a:off x="4762500" y="3048000"/>
            <a:ext cx="2667000" cy="762000"/>
          </a:xfrm>
        </p:spPr>
      </p:pic>
      <p:sp>
        <p:nvSpPr>
          <p:cNvPr id="6" name="TextBox 5">
            <a:extLst>
              <a:ext uri="{FF2B5EF4-FFF2-40B4-BE49-F238E27FC236}">
                <a16:creationId xmlns:a16="http://schemas.microsoft.com/office/drawing/2014/main" id="{79EA5867-DE90-D449-9287-70A858DA933D}"/>
              </a:ext>
            </a:extLst>
          </p:cNvPr>
          <p:cNvSpPr txBox="1"/>
          <p:nvPr/>
        </p:nvSpPr>
        <p:spPr>
          <a:xfrm>
            <a:off x="4367930" y="3902149"/>
            <a:ext cx="3456139" cy="369332"/>
          </a:xfrm>
          <a:prstGeom prst="rect">
            <a:avLst/>
          </a:prstGeom>
          <a:noFill/>
        </p:spPr>
        <p:txBody>
          <a:bodyPr wrap="none" rtlCol="0">
            <a:spAutoFit/>
          </a:bodyPr>
          <a:lstStyle/>
          <a:p>
            <a:r>
              <a:rPr lang="en-US" dirty="0">
                <a:hlinkClick r:id="rId4"/>
              </a:rPr>
              <a:t>http://www.bitmover.com/bitsccs/</a:t>
            </a:r>
            <a:endParaRPr lang="en-US" dirty="0"/>
          </a:p>
        </p:txBody>
      </p:sp>
    </p:spTree>
    <p:extLst>
      <p:ext uri="{BB962C8B-B14F-4D97-AF65-F5344CB8AC3E}">
        <p14:creationId xmlns:p14="http://schemas.microsoft.com/office/powerpoint/2010/main" val="20326780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348598E-5217-7043-90C3-02ECB7E2108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841454" y="777225"/>
            <a:ext cx="4509091" cy="5303550"/>
          </a:xfrm>
        </p:spPr>
      </p:pic>
    </p:spTree>
    <p:extLst>
      <p:ext uri="{BB962C8B-B14F-4D97-AF65-F5344CB8AC3E}">
        <p14:creationId xmlns:p14="http://schemas.microsoft.com/office/powerpoint/2010/main" val="14166132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17808-E058-CE45-8DAD-52E4EE5A97FD}"/>
              </a:ext>
            </a:extLst>
          </p:cNvPr>
          <p:cNvSpPr>
            <a:spLocks noGrp="1"/>
          </p:cNvSpPr>
          <p:nvPr>
            <p:ph type="title"/>
          </p:nvPr>
        </p:nvSpPr>
        <p:spPr>
          <a:xfrm>
            <a:off x="680897" y="2993081"/>
            <a:ext cx="4806184" cy="871837"/>
          </a:xfrm>
          <a:noFill/>
        </p:spPr>
        <p:txBody>
          <a:bodyPr vert="horz" lIns="91440" tIns="45720" rIns="91440" bIns="45720" rtlCol="0" anchor="b">
            <a:normAutofit/>
          </a:bodyPr>
          <a:lstStyle/>
          <a:p>
            <a:r>
              <a:rPr lang="en-US" sz="4800" dirty="0"/>
              <a:t>Andrew </a:t>
            </a:r>
            <a:r>
              <a:rPr lang="en-US" sz="4800" dirty="0" err="1"/>
              <a:t>Tridgell</a:t>
            </a:r>
            <a:endParaRPr lang="en-US" sz="4800" dirty="0"/>
          </a:p>
        </p:txBody>
      </p:sp>
      <p:pic>
        <p:nvPicPr>
          <p:cNvPr id="5" name="Content Placeholder 4" descr="A person standing on a sidewalk&#10;&#10;Description automatically generated">
            <a:extLst>
              <a:ext uri="{FF2B5EF4-FFF2-40B4-BE49-F238E27FC236}">
                <a16:creationId xmlns:a16="http://schemas.microsoft.com/office/drawing/2014/main" id="{C3549084-BFBB-AF47-811E-536D0F56CC96}"/>
              </a:ext>
            </a:extLst>
          </p:cNvPr>
          <p:cNvPicPr>
            <a:picLocks noChangeAspect="1"/>
          </p:cNvPicPr>
          <p:nvPr/>
        </p:nvPicPr>
        <p:blipFill rotWithShape="1">
          <a:blip r:embed="rId3"/>
          <a:srcRect r="-1" b="15758"/>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04B12E35-720A-0641-A00B-66A86CE3EBF7}"/>
              </a:ext>
            </a:extLst>
          </p:cNvPr>
          <p:cNvSpPr txBox="1"/>
          <p:nvPr/>
        </p:nvSpPr>
        <p:spPr>
          <a:xfrm>
            <a:off x="71978" y="6358269"/>
            <a:ext cx="6024021" cy="369332"/>
          </a:xfrm>
          <a:prstGeom prst="rect">
            <a:avLst/>
          </a:prstGeom>
          <a:noFill/>
        </p:spPr>
        <p:txBody>
          <a:bodyPr wrap="none" rtlCol="0">
            <a:spAutoFit/>
          </a:bodyPr>
          <a:lstStyle/>
          <a:p>
            <a:r>
              <a:rPr lang="en-US" dirty="0">
                <a:hlinkClick r:id="rId4"/>
              </a:rPr>
              <a:t>https://commons.wikimedia.org/wiki/File:Andrew_Tridgell.jpg</a:t>
            </a:r>
            <a:endParaRPr lang="en-US" dirty="0"/>
          </a:p>
        </p:txBody>
      </p:sp>
    </p:spTree>
    <p:extLst>
      <p:ext uri="{BB962C8B-B14F-4D97-AF65-F5344CB8AC3E}">
        <p14:creationId xmlns:p14="http://schemas.microsoft.com/office/powerpoint/2010/main" val="23598274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able, drawing&#10;&#10;Description automatically generated">
            <a:extLst>
              <a:ext uri="{FF2B5EF4-FFF2-40B4-BE49-F238E27FC236}">
                <a16:creationId xmlns:a16="http://schemas.microsoft.com/office/drawing/2014/main" id="{2BBCAA3A-83BB-6440-B53C-9D3BDA96C274}"/>
              </a:ext>
            </a:extLst>
          </p:cNvPr>
          <p:cNvPicPr>
            <a:picLocks noGrp="1" noChangeAspect="1"/>
          </p:cNvPicPr>
          <p:nvPr>
            <p:ph idx="1"/>
          </p:nvPr>
        </p:nvPicPr>
        <p:blipFill>
          <a:blip r:embed="rId3"/>
          <a:stretch>
            <a:fillRect/>
          </a:stretch>
        </p:blipFill>
        <p:spPr>
          <a:xfrm>
            <a:off x="1107852" y="1716983"/>
            <a:ext cx="2225417" cy="2225417"/>
          </a:xfrm>
        </p:spPr>
      </p:pic>
      <p:sp>
        <p:nvSpPr>
          <p:cNvPr id="6" name="TextBox 5">
            <a:extLst>
              <a:ext uri="{FF2B5EF4-FFF2-40B4-BE49-F238E27FC236}">
                <a16:creationId xmlns:a16="http://schemas.microsoft.com/office/drawing/2014/main" id="{E679BF6F-B130-3247-894B-951DCECEB513}"/>
              </a:ext>
            </a:extLst>
          </p:cNvPr>
          <p:cNvSpPr txBox="1"/>
          <p:nvPr/>
        </p:nvSpPr>
        <p:spPr>
          <a:xfrm>
            <a:off x="689386" y="4011311"/>
            <a:ext cx="2900794" cy="461665"/>
          </a:xfrm>
          <a:prstGeom prst="rect">
            <a:avLst/>
          </a:prstGeom>
          <a:noFill/>
        </p:spPr>
        <p:txBody>
          <a:bodyPr wrap="none" rtlCol="0">
            <a:spAutoFit/>
          </a:bodyPr>
          <a:lstStyle/>
          <a:p>
            <a:r>
              <a:rPr lang="en-US" sz="2400" dirty="0"/>
              <a:t>Free Standards Group</a:t>
            </a:r>
          </a:p>
        </p:txBody>
      </p:sp>
      <p:pic>
        <p:nvPicPr>
          <p:cNvPr id="8" name="Picture 7" descr="A close up of a sign&#10;&#10;Description automatically generated">
            <a:extLst>
              <a:ext uri="{FF2B5EF4-FFF2-40B4-BE49-F238E27FC236}">
                <a16:creationId xmlns:a16="http://schemas.microsoft.com/office/drawing/2014/main" id="{0E935220-D8FA-A947-AC3B-8FD4E9810404}"/>
              </a:ext>
            </a:extLst>
          </p:cNvPr>
          <p:cNvPicPr>
            <a:picLocks noChangeAspect="1"/>
          </p:cNvPicPr>
          <p:nvPr/>
        </p:nvPicPr>
        <p:blipFill>
          <a:blip r:embed="rId4"/>
          <a:stretch>
            <a:fillRect/>
          </a:stretch>
        </p:blipFill>
        <p:spPr>
          <a:xfrm>
            <a:off x="5750148" y="2702497"/>
            <a:ext cx="5334000" cy="1612900"/>
          </a:xfrm>
          <a:prstGeom prst="rect">
            <a:avLst/>
          </a:prstGeom>
        </p:spPr>
      </p:pic>
      <p:cxnSp>
        <p:nvCxnSpPr>
          <p:cNvPr id="10" name="Straight Arrow Connector 9">
            <a:extLst>
              <a:ext uri="{FF2B5EF4-FFF2-40B4-BE49-F238E27FC236}">
                <a16:creationId xmlns:a16="http://schemas.microsoft.com/office/drawing/2014/main" id="{478CA8C7-0365-BB44-9494-82C192AE3B72}"/>
              </a:ext>
            </a:extLst>
          </p:cNvPr>
          <p:cNvCxnSpPr>
            <a:cxnSpLocks/>
          </p:cNvCxnSpPr>
          <p:nvPr/>
        </p:nvCxnSpPr>
        <p:spPr>
          <a:xfrm>
            <a:off x="3571468" y="2846689"/>
            <a:ext cx="1702281" cy="5777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88D4EC9-B0D1-0049-A761-0E8D293D3B57}"/>
              </a:ext>
            </a:extLst>
          </p:cNvPr>
          <p:cNvCxnSpPr>
            <a:cxnSpLocks/>
            <a:stCxn id="6" idx="3"/>
          </p:cNvCxnSpPr>
          <p:nvPr/>
        </p:nvCxnSpPr>
        <p:spPr>
          <a:xfrm flipV="1">
            <a:off x="3590180" y="3655311"/>
            <a:ext cx="1683569" cy="5868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4175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63D4FB6-A679-0F48-A273-5DAAB55EA0B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400300" y="2781300"/>
            <a:ext cx="7391400" cy="1295400"/>
          </a:xfrm>
        </p:spPr>
      </p:pic>
    </p:spTree>
    <p:extLst>
      <p:ext uri="{BB962C8B-B14F-4D97-AF65-F5344CB8AC3E}">
        <p14:creationId xmlns:p14="http://schemas.microsoft.com/office/powerpoint/2010/main" val="35903417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C4E6A9F-6B8A-8544-99DB-2AEADAA048B8}"/>
              </a:ext>
            </a:extLst>
          </p:cNvPr>
          <p:cNvSpPr>
            <a:spLocks noGrp="1"/>
          </p:cNvSpPr>
          <p:nvPr>
            <p:ph type="title"/>
          </p:nvPr>
        </p:nvSpPr>
        <p:spPr/>
        <p:txBody>
          <a:bodyPr/>
          <a:lstStyle/>
          <a:p>
            <a:r>
              <a:rPr lang="en-US" dirty="0"/>
              <a:t>Licensing Issues</a:t>
            </a:r>
          </a:p>
        </p:txBody>
      </p:sp>
      <p:sp>
        <p:nvSpPr>
          <p:cNvPr id="11" name="Text Placeholder 10">
            <a:extLst>
              <a:ext uri="{FF2B5EF4-FFF2-40B4-BE49-F238E27FC236}">
                <a16:creationId xmlns:a16="http://schemas.microsoft.com/office/drawing/2014/main" id="{F0319FB8-8007-F74E-A7E9-8B5324265FB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98147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49B7B-CAFC-0248-8B32-76D31B9444F5}"/>
              </a:ext>
            </a:extLst>
          </p:cNvPr>
          <p:cNvSpPr>
            <a:spLocks noGrp="1"/>
          </p:cNvSpPr>
          <p:nvPr>
            <p:ph type="title"/>
          </p:nvPr>
        </p:nvSpPr>
        <p:spPr/>
        <p:txBody>
          <a:bodyPr/>
          <a:lstStyle/>
          <a:p>
            <a:r>
              <a:rPr lang="en-US"/>
              <a:t>Punch Cards</a:t>
            </a:r>
            <a:endParaRPr lang="en-US" dirty="0"/>
          </a:p>
        </p:txBody>
      </p:sp>
      <p:pic>
        <p:nvPicPr>
          <p:cNvPr id="5" name="Content Placeholder 4" descr="Punch card deck">
            <a:extLst>
              <a:ext uri="{FF2B5EF4-FFF2-40B4-BE49-F238E27FC236}">
                <a16:creationId xmlns:a16="http://schemas.microsoft.com/office/drawing/2014/main" id="{F8440434-0834-104F-83C4-0DD8CF69C338}"/>
              </a:ext>
            </a:extLst>
          </p:cNvPr>
          <p:cNvPicPr>
            <a:picLocks noGrp="1" noChangeAspect="1"/>
          </p:cNvPicPr>
          <p:nvPr>
            <p:ph idx="1"/>
          </p:nvPr>
        </p:nvPicPr>
        <p:blipFill>
          <a:blip r:embed="rId3"/>
          <a:stretch>
            <a:fillRect/>
          </a:stretch>
        </p:blipFill>
        <p:spPr>
          <a:xfrm>
            <a:off x="3239462" y="1825625"/>
            <a:ext cx="5713075" cy="4351338"/>
          </a:xfrm>
        </p:spPr>
      </p:pic>
      <p:sp>
        <p:nvSpPr>
          <p:cNvPr id="6" name="TextBox 5">
            <a:extLst>
              <a:ext uri="{FF2B5EF4-FFF2-40B4-BE49-F238E27FC236}">
                <a16:creationId xmlns:a16="http://schemas.microsoft.com/office/drawing/2014/main" id="{78F78BD1-FE97-3947-8B9D-FA9006F64951}"/>
              </a:ext>
            </a:extLst>
          </p:cNvPr>
          <p:cNvSpPr txBox="1"/>
          <p:nvPr/>
        </p:nvSpPr>
        <p:spPr>
          <a:xfrm>
            <a:off x="2277036" y="6311900"/>
            <a:ext cx="7637925" cy="369332"/>
          </a:xfrm>
          <a:prstGeom prst="rect">
            <a:avLst/>
          </a:prstGeom>
          <a:noFill/>
        </p:spPr>
        <p:txBody>
          <a:bodyPr wrap="none" rtlCol="0">
            <a:spAutoFit/>
          </a:bodyPr>
          <a:lstStyle/>
          <a:p>
            <a:r>
              <a:rPr lang="en-US">
                <a:hlinkClick r:id="rId4"/>
              </a:rPr>
              <a:t>https://commons.wikimedia.org/wiki/File:Punched_card_program_deck.agr.jpg</a:t>
            </a:r>
            <a:endParaRPr lang="en-US" dirty="0"/>
          </a:p>
        </p:txBody>
      </p:sp>
    </p:spTree>
    <p:extLst>
      <p:ext uri="{BB962C8B-B14F-4D97-AF65-F5344CB8AC3E}">
        <p14:creationId xmlns:p14="http://schemas.microsoft.com/office/powerpoint/2010/main" val="356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screenshot of a cell phone&#10;&#10;Description automatically generated">
            <a:extLst>
              <a:ext uri="{FF2B5EF4-FFF2-40B4-BE49-F238E27FC236}">
                <a16:creationId xmlns:a16="http://schemas.microsoft.com/office/drawing/2014/main" id="{33ED722D-1332-B541-A841-C2DE2399BDC1}"/>
              </a:ext>
            </a:extLst>
          </p:cNvPr>
          <p:cNvPicPr>
            <a:picLocks noGrp="1" noChangeAspect="1"/>
          </p:cNvPicPr>
          <p:nvPr>
            <p:ph idx="1"/>
          </p:nvPr>
        </p:nvPicPr>
        <p:blipFill>
          <a:blip r:embed="rId3"/>
          <a:stretch>
            <a:fillRect/>
          </a:stretch>
        </p:blipFill>
        <p:spPr>
          <a:xfrm>
            <a:off x="1150883" y="422128"/>
            <a:ext cx="10108996" cy="6266546"/>
          </a:xfrm>
        </p:spPr>
      </p:pic>
      <p:sp>
        <p:nvSpPr>
          <p:cNvPr id="9" name="TextBox 8">
            <a:extLst>
              <a:ext uri="{FF2B5EF4-FFF2-40B4-BE49-F238E27FC236}">
                <a16:creationId xmlns:a16="http://schemas.microsoft.com/office/drawing/2014/main" id="{B71E80F0-E0E8-7E4A-8D01-FF5C565715B2}"/>
              </a:ext>
            </a:extLst>
          </p:cNvPr>
          <p:cNvSpPr txBox="1"/>
          <p:nvPr/>
        </p:nvSpPr>
        <p:spPr>
          <a:xfrm>
            <a:off x="191386" y="6319342"/>
            <a:ext cx="2784545" cy="369332"/>
          </a:xfrm>
          <a:prstGeom prst="rect">
            <a:avLst/>
          </a:prstGeom>
          <a:noFill/>
        </p:spPr>
        <p:txBody>
          <a:bodyPr wrap="none" rtlCol="0">
            <a:spAutoFit/>
          </a:bodyPr>
          <a:lstStyle/>
          <a:p>
            <a:r>
              <a:rPr lang="en-US" dirty="0">
                <a:hlinkClick r:id="rId4"/>
              </a:rPr>
              <a:t>https://www.bitkeeper.org/</a:t>
            </a:r>
            <a:endParaRPr lang="en-US" dirty="0"/>
          </a:p>
        </p:txBody>
      </p:sp>
    </p:spTree>
    <p:extLst>
      <p:ext uri="{BB962C8B-B14F-4D97-AF65-F5344CB8AC3E}">
        <p14:creationId xmlns:p14="http://schemas.microsoft.com/office/powerpoint/2010/main" val="31226501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toy&#10;&#10;Description automatically generated">
            <a:extLst>
              <a:ext uri="{FF2B5EF4-FFF2-40B4-BE49-F238E27FC236}">
                <a16:creationId xmlns:a16="http://schemas.microsoft.com/office/drawing/2014/main" id="{BC25990B-3C25-C144-B671-6D32B6B5C79B}"/>
              </a:ext>
            </a:extLst>
          </p:cNvPr>
          <p:cNvPicPr>
            <a:picLocks noGrp="1" noChangeAspect="1"/>
          </p:cNvPicPr>
          <p:nvPr>
            <p:ph idx="1"/>
          </p:nvPr>
        </p:nvPicPr>
        <p:blipFill>
          <a:blip r:embed="rId3"/>
          <a:stretch>
            <a:fillRect/>
          </a:stretch>
        </p:blipFill>
        <p:spPr>
          <a:xfrm>
            <a:off x="4825999" y="2362200"/>
            <a:ext cx="2540000" cy="2133600"/>
          </a:xfrm>
        </p:spPr>
      </p:pic>
      <p:sp>
        <p:nvSpPr>
          <p:cNvPr id="6" name="TextBox 5">
            <a:extLst>
              <a:ext uri="{FF2B5EF4-FFF2-40B4-BE49-F238E27FC236}">
                <a16:creationId xmlns:a16="http://schemas.microsoft.com/office/drawing/2014/main" id="{CE1AEFAA-E5EC-F447-97E5-808E33576C4C}"/>
              </a:ext>
            </a:extLst>
          </p:cNvPr>
          <p:cNvSpPr txBox="1"/>
          <p:nvPr/>
        </p:nvSpPr>
        <p:spPr>
          <a:xfrm>
            <a:off x="63450" y="6347637"/>
            <a:ext cx="6032549" cy="369332"/>
          </a:xfrm>
          <a:prstGeom prst="rect">
            <a:avLst/>
          </a:prstGeom>
          <a:noFill/>
        </p:spPr>
        <p:txBody>
          <a:bodyPr wrap="none" rtlCol="0">
            <a:spAutoFit/>
          </a:bodyPr>
          <a:lstStyle/>
          <a:p>
            <a:r>
              <a:rPr lang="en-US" dirty="0">
                <a:hlinkClick r:id="rId4"/>
              </a:rPr>
              <a:t>https://commons.wikimedia.org/wiki/File:Monotone-logo.png</a:t>
            </a:r>
            <a:endParaRPr lang="en-US" dirty="0"/>
          </a:p>
        </p:txBody>
      </p:sp>
    </p:spTree>
    <p:extLst>
      <p:ext uri="{BB962C8B-B14F-4D97-AF65-F5344CB8AC3E}">
        <p14:creationId xmlns:p14="http://schemas.microsoft.com/office/powerpoint/2010/main" val="36348428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 screen with text&#10;&#10;Description automatically generated">
            <a:extLst>
              <a:ext uri="{FF2B5EF4-FFF2-40B4-BE49-F238E27FC236}">
                <a16:creationId xmlns:a16="http://schemas.microsoft.com/office/drawing/2014/main" id="{4F486EAF-D38A-884A-9863-899569980C39}"/>
              </a:ext>
            </a:extLst>
          </p:cNvPr>
          <p:cNvPicPr>
            <a:picLocks noGrp="1" noChangeAspect="1"/>
          </p:cNvPicPr>
          <p:nvPr>
            <p:ph idx="1"/>
          </p:nvPr>
        </p:nvPicPr>
        <p:blipFill>
          <a:blip r:embed="rId3"/>
          <a:stretch>
            <a:fillRect/>
          </a:stretch>
        </p:blipFill>
        <p:spPr>
          <a:xfrm>
            <a:off x="4038095" y="319640"/>
            <a:ext cx="4115810" cy="6218720"/>
          </a:xfrm>
        </p:spPr>
      </p:pic>
      <p:sp>
        <p:nvSpPr>
          <p:cNvPr id="6" name="TextBox 5">
            <a:extLst>
              <a:ext uri="{FF2B5EF4-FFF2-40B4-BE49-F238E27FC236}">
                <a16:creationId xmlns:a16="http://schemas.microsoft.com/office/drawing/2014/main" id="{12C64EC7-0A1D-DD4D-BF9F-BA95B050DD5B}"/>
              </a:ext>
            </a:extLst>
          </p:cNvPr>
          <p:cNvSpPr txBox="1"/>
          <p:nvPr/>
        </p:nvSpPr>
        <p:spPr>
          <a:xfrm>
            <a:off x="0" y="6488668"/>
            <a:ext cx="848887" cy="369332"/>
          </a:xfrm>
          <a:prstGeom prst="rect">
            <a:avLst/>
          </a:prstGeom>
          <a:noFill/>
        </p:spPr>
        <p:txBody>
          <a:bodyPr wrap="none" rtlCol="0">
            <a:spAutoFit/>
          </a:bodyPr>
          <a:lstStyle/>
          <a:p>
            <a:r>
              <a:rPr lang="en-US" dirty="0">
                <a:hlinkClick r:id="rId4"/>
              </a:rPr>
              <a:t>Twitter</a:t>
            </a:r>
            <a:endParaRPr lang="en-US" dirty="0"/>
          </a:p>
        </p:txBody>
      </p:sp>
    </p:spTree>
    <p:extLst>
      <p:ext uri="{BB962C8B-B14F-4D97-AF65-F5344CB8AC3E}">
        <p14:creationId xmlns:p14="http://schemas.microsoft.com/office/powerpoint/2010/main" val="22727937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EA32A-3DB1-E340-9E87-EB51900245D1}"/>
              </a:ext>
            </a:extLst>
          </p:cNvPr>
          <p:cNvSpPr>
            <a:spLocks noGrp="1"/>
          </p:cNvSpPr>
          <p:nvPr>
            <p:ph type="title"/>
          </p:nvPr>
        </p:nvSpPr>
        <p:spPr/>
        <p:txBody>
          <a:bodyPr/>
          <a:lstStyle/>
          <a:p>
            <a:r>
              <a:rPr lang="en-US" dirty="0"/>
              <a:t>Evaluation for Linux</a:t>
            </a:r>
          </a:p>
        </p:txBody>
      </p:sp>
      <p:sp>
        <p:nvSpPr>
          <p:cNvPr id="3" name="Content Placeholder 2">
            <a:extLst>
              <a:ext uri="{FF2B5EF4-FFF2-40B4-BE49-F238E27FC236}">
                <a16:creationId xmlns:a16="http://schemas.microsoft.com/office/drawing/2014/main" id="{6A542ABA-7EFD-FA41-8DE7-51C61C48B764}"/>
              </a:ext>
            </a:extLst>
          </p:cNvPr>
          <p:cNvSpPr>
            <a:spLocks noGrp="1"/>
          </p:cNvSpPr>
          <p:nvPr>
            <p:ph idx="1"/>
          </p:nvPr>
        </p:nvSpPr>
        <p:spPr/>
        <p:txBody>
          <a:bodyPr/>
          <a:lstStyle/>
          <a:p>
            <a:r>
              <a:rPr lang="en-US" dirty="0"/>
              <a:t>SHA-1</a:t>
            </a:r>
          </a:p>
          <a:p>
            <a:r>
              <a:rPr lang="en-US" dirty="0"/>
              <a:t>Performance</a:t>
            </a:r>
          </a:p>
        </p:txBody>
      </p:sp>
    </p:spTree>
    <p:extLst>
      <p:ext uri="{BB962C8B-B14F-4D97-AF65-F5344CB8AC3E}">
        <p14:creationId xmlns:p14="http://schemas.microsoft.com/office/powerpoint/2010/main" val="26633631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960829-5067-C24D-BD49-8226F61D56FE}"/>
              </a:ext>
            </a:extLst>
          </p:cNvPr>
          <p:cNvSpPr>
            <a:spLocks noGrp="1"/>
          </p:cNvSpPr>
          <p:nvPr>
            <p:ph type="title"/>
          </p:nvPr>
        </p:nvSpPr>
        <p:spPr/>
        <p:txBody>
          <a:bodyPr/>
          <a:lstStyle/>
          <a:p>
            <a:r>
              <a:rPr lang="en-US" dirty="0"/>
              <a:t>Monotone Today</a:t>
            </a:r>
          </a:p>
        </p:txBody>
      </p:sp>
      <p:sp>
        <p:nvSpPr>
          <p:cNvPr id="5" name="Text Placeholder 4">
            <a:extLst>
              <a:ext uri="{FF2B5EF4-FFF2-40B4-BE49-F238E27FC236}">
                <a16:creationId xmlns:a16="http://schemas.microsoft.com/office/drawing/2014/main" id="{CA0EE219-2116-A646-87A6-3C9AB92F381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286045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450E7B-5271-B344-AA85-9512EF1C6179}"/>
              </a:ext>
            </a:extLst>
          </p:cNvPr>
          <p:cNvSpPr txBox="1"/>
          <p:nvPr/>
        </p:nvSpPr>
        <p:spPr>
          <a:xfrm>
            <a:off x="648929" y="629266"/>
            <a:ext cx="3651467" cy="167660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dirty="0">
                <a:latin typeface="+mj-lt"/>
                <a:ea typeface="+mj-ea"/>
                <a:cs typeface="+mj-cs"/>
              </a:rPr>
              <a:t>Brian Meeker</a:t>
            </a:r>
          </a:p>
        </p:txBody>
      </p:sp>
      <p:sp>
        <p:nvSpPr>
          <p:cNvPr id="6" name="Content Placeholder 5">
            <a:extLst>
              <a:ext uri="{FF2B5EF4-FFF2-40B4-BE49-F238E27FC236}">
                <a16:creationId xmlns:a16="http://schemas.microsoft.com/office/drawing/2014/main" id="{C8E88F39-D5D6-8A4D-ACA9-DC3B2B4D968E}"/>
              </a:ext>
            </a:extLst>
          </p:cNvPr>
          <p:cNvSpPr>
            <a:spLocks noGrp="1"/>
          </p:cNvSpPr>
          <p:nvPr>
            <p:ph sz="half" idx="2"/>
          </p:nvPr>
        </p:nvSpPr>
        <p:spPr>
          <a:xfrm>
            <a:off x="648931" y="2438400"/>
            <a:ext cx="3651466" cy="3785419"/>
          </a:xfrm>
        </p:spPr>
        <p:txBody>
          <a:bodyPr vert="horz" lIns="91440" tIns="45720" rIns="91440" bIns="45720" rtlCol="0">
            <a:normAutofit/>
          </a:bodyPr>
          <a:lstStyle/>
          <a:p>
            <a:pPr marL="0" indent="0">
              <a:buNone/>
            </a:pPr>
            <a:r>
              <a:rPr lang="en-US" sz="1800" dirty="0"/>
              <a:t>@</a:t>
            </a:r>
            <a:r>
              <a:rPr lang="en-US" sz="1800" dirty="0" err="1"/>
              <a:t>CuriousCurmudge</a:t>
            </a:r>
            <a:endParaRPr lang="en-US" sz="1800" dirty="0"/>
          </a:p>
          <a:p>
            <a:pPr marL="0" indent="0">
              <a:buNone/>
            </a:pPr>
            <a:r>
              <a:rPr lang="en-US" sz="1800" dirty="0">
                <a:hlinkClick r:id="rId3"/>
              </a:rPr>
              <a:t>https://github.com/CuriousCurmudgeon/history_of_vcs</a:t>
            </a:r>
            <a:endParaRPr lang="en-US" sz="1800" dirty="0"/>
          </a:p>
          <a:p>
            <a:pPr marL="0" indent="0">
              <a:buNone/>
            </a:pPr>
            <a:endParaRPr lang="en-US" sz="1800" dirty="0"/>
          </a:p>
        </p:txBody>
      </p:sp>
      <p:pic>
        <p:nvPicPr>
          <p:cNvPr id="8" name="Content Placeholder 7" descr="A person posing for a picture&#10;&#10;Description automatically generated">
            <a:extLst>
              <a:ext uri="{FF2B5EF4-FFF2-40B4-BE49-F238E27FC236}">
                <a16:creationId xmlns:a16="http://schemas.microsoft.com/office/drawing/2014/main" id="{5C6FA8BD-8F42-7541-BB5A-F0332D6FAC2F}"/>
              </a:ext>
            </a:extLst>
          </p:cNvPr>
          <p:cNvPicPr>
            <a:picLocks noGrp="1" noChangeAspect="1"/>
          </p:cNvPicPr>
          <p:nvPr>
            <p:ph sz="half" idx="1"/>
          </p:nvPr>
        </p:nvPicPr>
        <p:blipFill rotWithShape="1">
          <a:blip r:embed="rId4"/>
          <a:srcRect r="2" b="9203"/>
          <a:stretch/>
        </p:blipFill>
        <p:spPr>
          <a:xfrm>
            <a:off x="4639056" y="10"/>
            <a:ext cx="7552944" cy="6857990"/>
          </a:xfrm>
          <a:prstGeom prst="rect">
            <a:avLst/>
          </a:prstGeom>
          <a:effectLst/>
        </p:spPr>
      </p:pic>
    </p:spTree>
    <p:extLst>
      <p:ext uri="{BB962C8B-B14F-4D97-AF65-F5344CB8AC3E}">
        <p14:creationId xmlns:p14="http://schemas.microsoft.com/office/powerpoint/2010/main" val="34881394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E7B80-8180-924E-9FFE-9CDDB5B6A348}"/>
              </a:ext>
            </a:extLst>
          </p:cNvPr>
          <p:cNvSpPr>
            <a:spLocks noGrp="1"/>
          </p:cNvSpPr>
          <p:nvPr>
            <p:ph type="title"/>
          </p:nvPr>
        </p:nvSpPr>
        <p:spPr/>
        <p:txBody>
          <a:bodyPr/>
          <a:lstStyle/>
          <a:p>
            <a:r>
              <a:rPr lang="en-US" dirty="0"/>
              <a:t>Keypunch Machine</a:t>
            </a:r>
          </a:p>
        </p:txBody>
      </p:sp>
      <p:pic>
        <p:nvPicPr>
          <p:cNvPr id="5" name="Content Placeholder 4" descr="IBM 029 Key Punch machine">
            <a:extLst>
              <a:ext uri="{FF2B5EF4-FFF2-40B4-BE49-F238E27FC236}">
                <a16:creationId xmlns:a16="http://schemas.microsoft.com/office/drawing/2014/main" id="{0D00DB42-2449-8F48-AB57-7D5F6DCAD359}"/>
              </a:ext>
            </a:extLst>
          </p:cNvPr>
          <p:cNvPicPr>
            <a:picLocks noGrp="1" noChangeAspect="1"/>
          </p:cNvPicPr>
          <p:nvPr>
            <p:ph idx="1"/>
          </p:nvPr>
        </p:nvPicPr>
        <p:blipFill>
          <a:blip r:embed="rId3"/>
          <a:stretch>
            <a:fillRect/>
          </a:stretch>
        </p:blipFill>
        <p:spPr>
          <a:xfrm>
            <a:off x="3195108" y="1825625"/>
            <a:ext cx="5801784" cy="4351338"/>
          </a:xfrm>
        </p:spPr>
      </p:pic>
      <p:sp>
        <p:nvSpPr>
          <p:cNvPr id="6" name="TextBox 5">
            <a:extLst>
              <a:ext uri="{FF2B5EF4-FFF2-40B4-BE49-F238E27FC236}">
                <a16:creationId xmlns:a16="http://schemas.microsoft.com/office/drawing/2014/main" id="{2857BA45-7290-4644-AF8E-25C9920F0C4D}"/>
              </a:ext>
            </a:extLst>
          </p:cNvPr>
          <p:cNvSpPr txBox="1"/>
          <p:nvPr/>
        </p:nvSpPr>
        <p:spPr>
          <a:xfrm>
            <a:off x="2260398" y="6308209"/>
            <a:ext cx="7671203" cy="369332"/>
          </a:xfrm>
          <a:prstGeom prst="rect">
            <a:avLst/>
          </a:prstGeom>
          <a:noFill/>
        </p:spPr>
        <p:txBody>
          <a:bodyPr wrap="none" rtlCol="0">
            <a:spAutoFit/>
          </a:bodyPr>
          <a:lstStyle/>
          <a:p>
            <a:r>
              <a:rPr lang="en-US" dirty="0">
                <a:hlinkClick r:id="rId4"/>
              </a:rPr>
              <a:t>https://en.wikipedia.org/wiki/Keypunch#/media/File:IBM_card_punch_029.JPG</a:t>
            </a:r>
            <a:endParaRPr lang="en-US" dirty="0"/>
          </a:p>
        </p:txBody>
      </p:sp>
    </p:spTree>
    <p:extLst>
      <p:ext uri="{BB962C8B-B14F-4D97-AF65-F5344CB8AC3E}">
        <p14:creationId xmlns:p14="http://schemas.microsoft.com/office/powerpoint/2010/main" val="154805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TotalTime>
  <Words>10955</Words>
  <Application>Microsoft Macintosh PowerPoint</Application>
  <PresentationFormat>Widescreen</PresentationFormat>
  <Paragraphs>585</Paragraphs>
  <Slides>85</Slides>
  <Notes>82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85</vt:i4>
      </vt:variant>
    </vt:vector>
  </HeadingPairs>
  <TitlesOfParts>
    <vt:vector size="89" baseType="lpstr">
      <vt:lpstr>Arial</vt:lpstr>
      <vt:lpstr>Calibri</vt:lpstr>
      <vt:lpstr>Calibri Light</vt:lpstr>
      <vt:lpstr>Office Theme</vt:lpstr>
      <vt:lpstr>From Punch Cards to Git</vt:lpstr>
      <vt:lpstr>PowerPoint Presentation</vt:lpstr>
      <vt:lpstr>PowerPoint Presentation</vt:lpstr>
      <vt:lpstr>PowerPoint Presentation</vt:lpstr>
      <vt:lpstr>What is version control?</vt:lpstr>
      <vt:lpstr>What is version control?</vt:lpstr>
      <vt:lpstr>Out of Scope</vt:lpstr>
      <vt:lpstr>Punch Cards</vt:lpstr>
      <vt:lpstr>Keypunch Machine</vt:lpstr>
      <vt:lpstr>Running Your Program</vt:lpstr>
      <vt:lpstr>Compiled Punch Card</vt:lpstr>
      <vt:lpstr>PowerPoint Presentation</vt:lpstr>
      <vt:lpstr>Sequence Numbers</vt:lpstr>
      <vt:lpstr>Punch Card Sorter</vt:lpstr>
      <vt:lpstr>PowerPoint Presentation</vt:lpstr>
      <vt:lpstr>PowerPoint Presentation</vt:lpstr>
      <vt:lpstr>PATCHY</vt:lpstr>
      <vt:lpstr>PowerPoint Presentation</vt:lpstr>
      <vt:lpstr>Generations</vt:lpstr>
      <vt:lpstr>Source Code Control System</vt:lpstr>
      <vt:lpstr>PowerPoint Presentation</vt:lpstr>
      <vt:lpstr>PowerPoint Presentation</vt:lpstr>
      <vt:lpstr>PowerPoint Presentation</vt:lpstr>
      <vt:lpstr>PowerPoint Presentation</vt:lpstr>
      <vt:lpstr>PowerPoint Presentation</vt:lpstr>
      <vt:lpstr>Prototype</vt:lpstr>
      <vt:lpstr>PowerPoint Presentation</vt:lpstr>
      <vt:lpstr>Features</vt:lpstr>
      <vt:lpstr>PowerPoint Presentation</vt:lpstr>
      <vt:lpstr>PowerPoint Presentation</vt:lpstr>
      <vt:lpstr>Interleaved Delta</vt:lpstr>
      <vt:lpstr>PowerPoint Presentation</vt:lpstr>
      <vt:lpstr>SCCS Today</vt:lpstr>
      <vt:lpstr>Marc Rochkind</vt:lpstr>
      <vt:lpstr>Revision Control System</vt:lpstr>
      <vt:lpstr>Walter F. Tichy</vt:lpstr>
      <vt:lpstr>PowerPoint Presentation</vt:lpstr>
      <vt:lpstr>PowerPoint Presentation</vt:lpstr>
      <vt:lpstr>PowerPoint Presentation</vt:lpstr>
      <vt:lpstr>PowerPoint Presentation</vt:lpstr>
      <vt:lpstr>PowerPoint Presentation</vt:lpstr>
      <vt:lpstr>Reverse Deltas</vt:lpstr>
      <vt:lpstr>Other Differences with SCCS</vt:lpstr>
      <vt:lpstr>Original License</vt:lpstr>
      <vt:lpstr>1989 License</vt:lpstr>
      <vt:lpstr>RCS Today</vt:lpstr>
      <vt:lpstr>Generations</vt:lpstr>
      <vt:lpstr>Concurrent Versions System</vt:lpstr>
      <vt:lpstr>Dick Grune</vt:lpstr>
      <vt:lpstr>Origin</vt:lpstr>
      <vt:lpstr>Original CVS Scripts</vt:lpstr>
      <vt:lpstr>Brian Berliner</vt:lpstr>
      <vt:lpstr>CVS II: Parallelizing Software Development</vt:lpstr>
      <vt:lpstr>Advances Over RCS</vt:lpstr>
      <vt:lpstr>CVS Adoption</vt:lpstr>
      <vt:lpstr>PowerPoint Presentation</vt:lpstr>
      <vt:lpstr>CVS Today</vt:lpstr>
      <vt:lpstr>PowerPoint Presentation</vt:lpstr>
      <vt:lpstr>PowerPoint Presentation</vt:lpstr>
      <vt:lpstr>Karl Fogel</vt:lpstr>
      <vt:lpstr>Jim Blandy</vt:lpstr>
      <vt:lpstr>Ben Collins-Sussman</vt:lpstr>
      <vt:lpstr>PowerPoint Presentation</vt:lpstr>
      <vt:lpstr>Advantages over CVS</vt:lpstr>
      <vt:lpstr>Adoption</vt:lpstr>
      <vt:lpstr>PowerPoint Presentation</vt:lpstr>
      <vt:lpstr>Karl Fogel</vt:lpstr>
      <vt:lpstr>Jim Blandy</vt:lpstr>
      <vt:lpstr>Ben Collins-Sussman</vt:lpstr>
      <vt:lpstr>Generations</vt:lpstr>
      <vt:lpstr>PowerPoint Presentation</vt:lpstr>
      <vt:lpstr>Larry McVoy</vt:lpstr>
      <vt:lpstr>Linus Doesn’t Scale</vt:lpstr>
      <vt:lpstr>PowerPoint Presentation</vt:lpstr>
      <vt:lpstr>PowerPoint Presentation</vt:lpstr>
      <vt:lpstr>Andrew Tridgell</vt:lpstr>
      <vt:lpstr>PowerPoint Presentation</vt:lpstr>
      <vt:lpstr>PowerPoint Presentation</vt:lpstr>
      <vt:lpstr>Licensing Issues</vt:lpstr>
      <vt:lpstr>PowerPoint Presentation</vt:lpstr>
      <vt:lpstr>PowerPoint Presentation</vt:lpstr>
      <vt:lpstr>PowerPoint Presentation</vt:lpstr>
      <vt:lpstr>Evaluation for Linux</vt:lpstr>
      <vt:lpstr>Monotone Today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Punch Cards to Git</dc:title>
  <dc:creator>Brian Meeker</dc:creator>
  <cp:lastModifiedBy>Brian Meeker</cp:lastModifiedBy>
  <cp:revision>13</cp:revision>
  <dcterms:created xsi:type="dcterms:W3CDTF">2020-01-01T15:44:15Z</dcterms:created>
  <dcterms:modified xsi:type="dcterms:W3CDTF">2020-01-01T17:55:18Z</dcterms:modified>
</cp:coreProperties>
</file>